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9" r:id="rId3"/>
    <p:sldId id="258" r:id="rId4"/>
    <p:sldId id="260" r:id="rId5"/>
    <p:sldId id="261" r:id="rId6"/>
    <p:sldId id="263" r:id="rId7"/>
    <p:sldId id="264" r:id="rId8"/>
    <p:sldId id="265" r:id="rId9"/>
    <p:sldId id="266" r:id="rId10"/>
    <p:sldId id="267" r:id="rId11"/>
    <p:sldId id="268" r:id="rId12"/>
    <p:sldId id="282" r:id="rId13"/>
    <p:sldId id="269" r:id="rId14"/>
    <p:sldId id="270" r:id="rId15"/>
    <p:sldId id="271" r:id="rId16"/>
    <p:sldId id="272" r:id="rId17"/>
    <p:sldId id="273" r:id="rId18"/>
    <p:sldId id="283" r:id="rId19"/>
    <p:sldId id="274" r:id="rId20"/>
    <p:sldId id="275" r:id="rId21"/>
    <p:sldId id="276" r:id="rId22"/>
    <p:sldId id="277" r:id="rId23"/>
    <p:sldId id="278" r:id="rId24"/>
    <p:sldId id="279" r:id="rId25"/>
    <p:sldId id="280" r:id="rId26"/>
    <p:sldId id="281"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de-DE"/>
              <a:t>Mastertitelformat bearbeiten</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1/18/2020</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‹Nr.›</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de-DE"/>
              <a:t>Mastertitelformat bearbeiten</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ncho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de-DE"/>
              <a:t>Mastertitelformat bearbeiten</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48A87A34-81AB-432B-8DAE-1953F412C126}" type="datetimeFigureOut">
              <a:rPr lang="en-US" dirty="0"/>
              <a:t>1/18/2020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de-DE"/>
              <a:t>Mastertitelformat bearbeiten</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de-DE"/>
              <a:t>Mastertitelformat bearbeiten</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1447191" y="2824269"/>
            <a:ext cx="4645152" cy="264445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412362" y="2821491"/>
            <a:ext cx="4645152" cy="263737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1/18/2020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‹Nr.›</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1/18/2020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‹Nr.›</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1/18/2020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de-DE"/>
              <a:t>Mastertitelformat bearbeiten</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48A87A34-81AB-432B-8DAE-1953F412C126}" type="datetimeFigureOut">
              <a:rPr lang="en-US" dirty="0"/>
              <a:t>1/18/2020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1/18/2020</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de-DE"/>
              <a:t>Mastertitelformat bearbeiten</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1/18/2020</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‹Nr.›</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7.png"/><Relationship Id="rId1" Type="http://schemas.openxmlformats.org/officeDocument/2006/relationships/slideLayout" Target="../slideLayouts/slideLayout4.xml"/><Relationship Id="rId5" Type="http://schemas.microsoft.com/office/2007/relationships/hdphoto" Target="../media/hdphoto10.wdp"/><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9.png"/><Relationship Id="rId1" Type="http://schemas.openxmlformats.org/officeDocument/2006/relationships/slideLayout" Target="../slideLayouts/slideLayout4.xml"/><Relationship Id="rId5" Type="http://schemas.microsoft.com/office/2007/relationships/hdphoto" Target="../media/hdphoto12.wdp"/><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4.png"/><Relationship Id="rId1" Type="http://schemas.openxmlformats.org/officeDocument/2006/relationships/slideLayout" Target="../slideLayouts/slideLayout4.xml"/><Relationship Id="rId5" Type="http://schemas.microsoft.com/office/2007/relationships/hdphoto" Target="../media/hdphoto15.wdp"/><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6.png"/><Relationship Id="rId1" Type="http://schemas.openxmlformats.org/officeDocument/2006/relationships/slideLayout" Target="../slideLayouts/slideLayout4.xml"/><Relationship Id="rId5" Type="http://schemas.microsoft.com/office/2007/relationships/hdphoto" Target="../media/hdphoto17.wdp"/><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28.png"/><Relationship Id="rId1" Type="http://schemas.openxmlformats.org/officeDocument/2006/relationships/slideLayout" Target="../slideLayouts/slideLayout4.xml"/><Relationship Id="rId5" Type="http://schemas.microsoft.com/office/2007/relationships/hdphoto" Target="../media/hdphoto19.wdp"/><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4.xml"/><Relationship Id="rId4" Type="http://schemas.microsoft.com/office/2007/relationships/hdphoto" Target="../media/hdphoto22.wdp"/></Relationships>
</file>

<file path=ppt/slides/_rels/slide2.xml.rels><?xml version="1.0" encoding="UTF-8" standalone="yes"?>
<Relationships xmlns="http://schemas.openxmlformats.org/package/2006/relationships"><Relationship Id="rId3" Type="http://schemas.openxmlformats.org/officeDocument/2006/relationships/hyperlink" Target="mailto:nn@gmx.de" TargetMode="External"/><Relationship Id="rId2" Type="http://schemas.openxmlformats.org/officeDocument/2006/relationships/hyperlink" Target="http://www.pekana.de/" TargetMode="Externa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34.png"/><Relationship Id="rId1" Type="http://schemas.openxmlformats.org/officeDocument/2006/relationships/slideLayout" Target="../slideLayouts/slideLayout4.xml"/><Relationship Id="rId5" Type="http://schemas.microsoft.com/office/2007/relationships/hdphoto" Target="../media/hdphoto24.wdp"/><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36.png"/><Relationship Id="rId1" Type="http://schemas.openxmlformats.org/officeDocument/2006/relationships/slideLayout" Target="../slideLayouts/slideLayout4.xml"/><Relationship Id="rId5" Type="http://schemas.microsoft.com/office/2007/relationships/hdphoto" Target="../media/hdphoto26.wdp"/><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38.png"/><Relationship Id="rId1" Type="http://schemas.openxmlformats.org/officeDocument/2006/relationships/slideLayout" Target="../slideLayouts/slideLayout4.xml"/><Relationship Id="rId5" Type="http://schemas.microsoft.com/office/2007/relationships/hdphoto" Target="../media/hdphoto28.wdp"/><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40.png"/><Relationship Id="rId1" Type="http://schemas.openxmlformats.org/officeDocument/2006/relationships/slideLayout" Target="../slideLayouts/slideLayout4.xml"/><Relationship Id="rId5" Type="http://schemas.microsoft.com/office/2007/relationships/hdphoto" Target="../media/hdphoto30.wdp"/><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42.png"/><Relationship Id="rId1" Type="http://schemas.openxmlformats.org/officeDocument/2006/relationships/slideLayout" Target="../slideLayouts/slideLayout4.xml"/><Relationship Id="rId5" Type="http://schemas.microsoft.com/office/2007/relationships/hdphoto" Target="../media/hdphoto32.wdp"/><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44.png"/><Relationship Id="rId1" Type="http://schemas.openxmlformats.org/officeDocument/2006/relationships/slideLayout" Target="../slideLayouts/slideLayout4.xml"/><Relationship Id="rId5" Type="http://schemas.microsoft.com/office/2007/relationships/hdphoto" Target="../media/hdphoto34.wdp"/><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4.xml"/><Relationship Id="rId5" Type="http://schemas.microsoft.com/office/2007/relationships/hdphoto" Target="../media/hdphoto4.wdp"/><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4.xml"/><Relationship Id="rId5" Type="http://schemas.microsoft.com/office/2007/relationships/hdphoto" Target="../media/hdphoto6.wdp"/><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5.png"/><Relationship Id="rId1" Type="http://schemas.openxmlformats.org/officeDocument/2006/relationships/slideLayout" Target="../slideLayouts/slideLayout4.xml"/><Relationship Id="rId5" Type="http://schemas.microsoft.com/office/2007/relationships/hdphoto" Target="../media/hdphoto8.wdp"/><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9ABC61-2FF3-4E39-B9F4-603DFA582064}"/>
              </a:ext>
            </a:extLst>
          </p:cNvPr>
          <p:cNvSpPr>
            <a:spLocks noGrp="1"/>
          </p:cNvSpPr>
          <p:nvPr>
            <p:ph type="ctrTitle"/>
          </p:nvPr>
        </p:nvSpPr>
        <p:spPr/>
        <p:txBody>
          <a:bodyPr/>
          <a:lstStyle/>
          <a:p>
            <a:r>
              <a:rPr lang="de-DE" dirty="0"/>
              <a:t>Benefiz </a:t>
            </a:r>
          </a:p>
        </p:txBody>
      </p:sp>
      <p:sp>
        <p:nvSpPr>
          <p:cNvPr id="3" name="Untertitel 2">
            <a:extLst>
              <a:ext uri="{FF2B5EF4-FFF2-40B4-BE49-F238E27FC236}">
                <a16:creationId xmlns:a16="http://schemas.microsoft.com/office/drawing/2014/main" id="{5A5DDD0A-0424-402C-93FC-E5286D08ED46}"/>
              </a:ext>
            </a:extLst>
          </p:cNvPr>
          <p:cNvSpPr>
            <a:spLocks noGrp="1"/>
          </p:cNvSpPr>
          <p:nvPr>
            <p:ph type="subTitle" idx="1"/>
          </p:nvPr>
        </p:nvSpPr>
        <p:spPr>
          <a:xfrm>
            <a:off x="2417780" y="3531204"/>
            <a:ext cx="8637072" cy="1586080"/>
          </a:xfrm>
        </p:spPr>
        <p:txBody>
          <a:bodyPr>
            <a:noAutofit/>
          </a:bodyPr>
          <a:lstStyle/>
          <a:p>
            <a:pPr algn="r"/>
            <a:r>
              <a:rPr lang="de-DE" sz="6600" dirty="0"/>
              <a:t>bei PEKANA </a:t>
            </a:r>
          </a:p>
          <a:p>
            <a:pPr algn="r"/>
            <a:r>
              <a:rPr lang="de-DE" sz="3200" dirty="0"/>
              <a:t>	</a:t>
            </a:r>
          </a:p>
        </p:txBody>
      </p:sp>
      <p:pic>
        <p:nvPicPr>
          <p:cNvPr id="4" name="Inhaltsplatzhalter 14">
            <a:extLst>
              <a:ext uri="{FF2B5EF4-FFF2-40B4-BE49-F238E27FC236}">
                <a16:creationId xmlns:a16="http://schemas.microsoft.com/office/drawing/2014/main" id="{2E9F90DE-F560-48D2-839F-4CDDDF2D620C}"/>
              </a:ext>
            </a:extLst>
          </p:cNvPr>
          <p:cNvPicPr>
            <a:picLocks noChangeAspect="1"/>
          </p:cNvPicPr>
          <p:nvPr/>
        </p:nvPicPr>
        <p:blipFill>
          <a:blip r:embed="rId2"/>
          <a:stretch>
            <a:fillRect/>
          </a:stretch>
        </p:blipFill>
        <p:spPr>
          <a:xfrm>
            <a:off x="6318118" y="549111"/>
            <a:ext cx="2680473" cy="2723507"/>
          </a:xfrm>
          <a:prstGeom prst="rect">
            <a:avLst/>
          </a:prstGeom>
        </p:spPr>
      </p:pic>
      <p:pic>
        <p:nvPicPr>
          <p:cNvPr id="5" name="Grafik 4">
            <a:extLst>
              <a:ext uri="{FF2B5EF4-FFF2-40B4-BE49-F238E27FC236}">
                <a16:creationId xmlns:a16="http://schemas.microsoft.com/office/drawing/2014/main" id="{701B53A6-9B9B-44AD-835A-07F67E4D55C4}"/>
              </a:ext>
            </a:extLst>
          </p:cNvPr>
          <p:cNvPicPr>
            <a:picLocks noChangeAspect="1"/>
          </p:cNvPicPr>
          <p:nvPr/>
        </p:nvPicPr>
        <p:blipFill>
          <a:blip r:embed="rId3"/>
          <a:stretch>
            <a:fillRect/>
          </a:stretch>
        </p:blipFill>
        <p:spPr>
          <a:xfrm>
            <a:off x="8998591" y="549110"/>
            <a:ext cx="2708107" cy="2723507"/>
          </a:xfrm>
          <a:prstGeom prst="rect">
            <a:avLst/>
          </a:prstGeom>
        </p:spPr>
      </p:pic>
    </p:spTree>
    <p:extLst>
      <p:ext uri="{BB962C8B-B14F-4D97-AF65-F5344CB8AC3E}">
        <p14:creationId xmlns:p14="http://schemas.microsoft.com/office/powerpoint/2010/main" val="31786332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C97748-8DE1-4CE8-A861-DAAD6E485ED7}"/>
              </a:ext>
            </a:extLst>
          </p:cNvPr>
          <p:cNvSpPr>
            <a:spLocks noGrp="1"/>
          </p:cNvSpPr>
          <p:nvPr>
            <p:ph type="title"/>
          </p:nvPr>
        </p:nvSpPr>
        <p:spPr/>
        <p:txBody>
          <a:bodyPr/>
          <a:lstStyle/>
          <a:p>
            <a:pPr algn="ctr"/>
            <a:r>
              <a:rPr lang="de-DE" b="1" dirty="0">
                <a:latin typeface="Calibri" panose="020F0502020204030204" pitchFamily="34" charset="0"/>
                <a:ea typeface="Calibri" panose="020F0502020204030204" pitchFamily="34" charset="0"/>
                <a:cs typeface="Times New Roman" panose="02020603050405020304" pitchFamily="18" charset="0"/>
              </a:rPr>
              <a:t>Fundstücke „maritim“</a:t>
            </a:r>
            <a:br>
              <a:rPr lang="de-DE" dirty="0">
                <a:latin typeface="Calibri" panose="020F0502020204030204" pitchFamily="34" charset="0"/>
                <a:ea typeface="Calibri" panose="020F0502020204030204" pitchFamily="34" charset="0"/>
                <a:cs typeface="Times New Roman" panose="02020603050405020304" pitchFamily="18" charset="0"/>
              </a:rPr>
            </a:br>
            <a:endParaRPr lang="de-DE" dirty="0"/>
          </a:p>
        </p:txBody>
      </p:sp>
      <p:pic>
        <p:nvPicPr>
          <p:cNvPr id="5" name="Inhaltsplatzhalter 4">
            <a:extLst>
              <a:ext uri="{FF2B5EF4-FFF2-40B4-BE49-F238E27FC236}">
                <a16:creationId xmlns:a16="http://schemas.microsoft.com/office/drawing/2014/main" id="{732F3D14-C8A8-45EE-B6A0-6919AA5755E2}"/>
              </a:ext>
            </a:extLst>
          </p:cNvPr>
          <p:cNvPicPr>
            <a:picLocks noGrp="1"/>
          </p:cNvPicPr>
          <p:nvPr>
            <p:ph sz="half" idx="1"/>
          </p:nvPr>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1473807" y="2101402"/>
            <a:ext cx="2248701" cy="1817280"/>
          </a:xfrm>
          <a:prstGeom prst="rect">
            <a:avLst/>
          </a:prstGeom>
        </p:spPr>
      </p:pic>
      <p:pic>
        <p:nvPicPr>
          <p:cNvPr id="6" name="Inhaltsplatzhalter 5">
            <a:extLst>
              <a:ext uri="{FF2B5EF4-FFF2-40B4-BE49-F238E27FC236}">
                <a16:creationId xmlns:a16="http://schemas.microsoft.com/office/drawing/2014/main" id="{E43A7B48-2662-4903-AA2E-82EFCE181C92}"/>
              </a:ext>
            </a:extLst>
          </p:cNvPr>
          <p:cNvPicPr>
            <a:picLocks noGrp="1"/>
          </p:cNvPicPr>
          <p:nvPr>
            <p:ph sz="half" idx="2"/>
          </p:nvPr>
        </p:nvPicPr>
        <p:blipFill>
          <a:blip r:embed="rId4" cstate="print">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tretch>
            <a:fillRect/>
          </a:stretch>
        </p:blipFill>
        <p:spPr>
          <a:xfrm>
            <a:off x="6323295" y="2147555"/>
            <a:ext cx="2248701" cy="1724974"/>
          </a:xfrm>
          <a:prstGeom prst="rect">
            <a:avLst/>
          </a:prstGeom>
        </p:spPr>
      </p:pic>
      <p:sp>
        <p:nvSpPr>
          <p:cNvPr id="7" name="Rechteck 6">
            <a:extLst>
              <a:ext uri="{FF2B5EF4-FFF2-40B4-BE49-F238E27FC236}">
                <a16:creationId xmlns:a16="http://schemas.microsoft.com/office/drawing/2014/main" id="{FA762FAB-CDDA-42D7-ABC9-132F31D7662E}"/>
              </a:ext>
            </a:extLst>
          </p:cNvPr>
          <p:cNvSpPr/>
          <p:nvPr/>
        </p:nvSpPr>
        <p:spPr>
          <a:xfrm>
            <a:off x="3856091" y="2472132"/>
            <a:ext cx="2012616" cy="1446550"/>
          </a:xfrm>
          <a:prstGeom prst="rect">
            <a:avLst/>
          </a:prstGeom>
        </p:spPr>
        <p:txBody>
          <a:bodyPr wrap="square">
            <a:spAutoFit/>
          </a:bodyPr>
          <a:lstStyle/>
          <a:p>
            <a:pPr>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de-DE" sz="1100" b="1" dirty="0">
                <a:latin typeface="Calibri" panose="020F0502020204030204" pitchFamily="34" charset="0"/>
                <a:ea typeface="Calibri" panose="020F0502020204030204" pitchFamily="34" charset="0"/>
                <a:cs typeface="Times New Roman" panose="02020603050405020304" pitchFamily="18" charset="0"/>
              </a:rPr>
              <a:t>09. Findling 1		 2019								</a:t>
            </a:r>
            <a:endParaRPr lang="de-DE" sz="11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Größe: 33 x 43</a:t>
            </a:r>
          </a:p>
          <a:p>
            <a:pPr>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Maltechnik: Collage</a:t>
            </a:r>
          </a:p>
          <a:p>
            <a:pPr>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Preis:</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hteck 7">
            <a:extLst>
              <a:ext uri="{FF2B5EF4-FFF2-40B4-BE49-F238E27FC236}">
                <a16:creationId xmlns:a16="http://schemas.microsoft.com/office/drawing/2014/main" id="{E97DD1D9-6748-4172-802F-55C3151C2746}"/>
              </a:ext>
            </a:extLst>
          </p:cNvPr>
          <p:cNvSpPr/>
          <p:nvPr/>
        </p:nvSpPr>
        <p:spPr>
          <a:xfrm>
            <a:off x="8756084" y="2595256"/>
            <a:ext cx="2298768" cy="1277273"/>
          </a:xfrm>
          <a:prstGeom prst="rect">
            <a:avLst/>
          </a:prstGeom>
        </p:spPr>
        <p:txBody>
          <a:bodyPr wrap="square">
            <a:spAutoFit/>
          </a:bodyPr>
          <a:lstStyle/>
          <a:p>
            <a:pPr>
              <a:spcAft>
                <a:spcPts val="0"/>
              </a:spcAft>
            </a:pPr>
            <a:r>
              <a:rPr lang="de-DE" sz="1100" b="1" dirty="0">
                <a:latin typeface="Calibri" panose="020F0502020204030204" pitchFamily="34" charset="0"/>
                <a:ea typeface="Calibri" panose="020F0502020204030204" pitchFamily="34" charset="0"/>
                <a:cs typeface="Times New Roman" panose="02020603050405020304" pitchFamily="18" charset="0"/>
              </a:rPr>
              <a:t>10. Findling 2 		2019</a:t>
            </a:r>
            <a:endParaRPr lang="de-DE" sz="11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endParaRPr lang="de-DE" sz="11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endParaRPr lang="de-DE" sz="11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Größe: 22 x 43</a:t>
            </a:r>
          </a:p>
          <a:p>
            <a:pPr>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Maltechnik: </a:t>
            </a:r>
            <a:r>
              <a:rPr lang="de-DE" sz="1100" dirty="0" err="1">
                <a:latin typeface="Calibri" panose="020F0502020204030204" pitchFamily="34" charset="0"/>
                <a:ea typeface="Calibri" panose="020F0502020204030204" pitchFamily="34" charset="0"/>
                <a:cs typeface="Times New Roman" panose="02020603050405020304" pitchFamily="18" charset="0"/>
              </a:rPr>
              <a:t>Druck,Collage</a:t>
            </a:r>
            <a:endParaRPr lang="de-DE" sz="11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Preis:</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584259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D3F61B-A6C6-42D9-A0D2-BB62686C0CBD}"/>
              </a:ext>
            </a:extLst>
          </p:cNvPr>
          <p:cNvSpPr>
            <a:spLocks noGrp="1"/>
          </p:cNvSpPr>
          <p:nvPr>
            <p:ph type="title"/>
          </p:nvPr>
        </p:nvSpPr>
        <p:spPr/>
        <p:txBody>
          <a:bodyPr/>
          <a:lstStyle/>
          <a:p>
            <a:pPr algn="ctr"/>
            <a:r>
              <a:rPr lang="de-DE" b="1" dirty="0">
                <a:latin typeface="Calibri" panose="020F0502020204030204" pitchFamily="34" charset="0"/>
                <a:ea typeface="Calibri" panose="020F0502020204030204" pitchFamily="34" charset="0"/>
                <a:cs typeface="Times New Roman" panose="02020603050405020304" pitchFamily="18" charset="0"/>
              </a:rPr>
              <a:t>Fundstücke „maritim“</a:t>
            </a:r>
            <a:br>
              <a:rPr lang="de-DE" dirty="0">
                <a:latin typeface="Calibri" panose="020F0502020204030204" pitchFamily="34" charset="0"/>
                <a:ea typeface="Calibri" panose="020F0502020204030204" pitchFamily="34" charset="0"/>
                <a:cs typeface="Times New Roman" panose="02020603050405020304" pitchFamily="18" charset="0"/>
              </a:rPr>
            </a:br>
            <a:endParaRPr lang="de-DE" dirty="0"/>
          </a:p>
        </p:txBody>
      </p:sp>
      <p:pic>
        <p:nvPicPr>
          <p:cNvPr id="5" name="Inhaltsplatzhalter 4">
            <a:extLst>
              <a:ext uri="{FF2B5EF4-FFF2-40B4-BE49-F238E27FC236}">
                <a16:creationId xmlns:a16="http://schemas.microsoft.com/office/drawing/2014/main" id="{1FF83EC5-D1D0-43C8-9F47-AF9B78AA22A8}"/>
              </a:ext>
            </a:extLst>
          </p:cNvPr>
          <p:cNvPicPr>
            <a:picLocks noGrp="1"/>
          </p:cNvPicPr>
          <p:nvPr>
            <p:ph sz="half" idx="1"/>
          </p:nvPr>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1449217" y="2281816"/>
            <a:ext cx="2165570" cy="1679252"/>
          </a:xfrm>
          <a:prstGeom prst="rect">
            <a:avLst/>
          </a:prstGeom>
        </p:spPr>
      </p:pic>
      <p:pic>
        <p:nvPicPr>
          <p:cNvPr id="6" name="Inhaltsplatzhalter 5">
            <a:extLst>
              <a:ext uri="{FF2B5EF4-FFF2-40B4-BE49-F238E27FC236}">
                <a16:creationId xmlns:a16="http://schemas.microsoft.com/office/drawing/2014/main" id="{5CB900E8-8065-4602-A7FE-140A670D8EC5}"/>
              </a:ext>
            </a:extLst>
          </p:cNvPr>
          <p:cNvPicPr>
            <a:picLocks noGrp="1"/>
          </p:cNvPicPr>
          <p:nvPr>
            <p:ph sz="half" idx="2"/>
          </p:nvPr>
        </p:nvPicPr>
        <p:blipFill>
          <a:blip r:embed="rId4" cstate="print">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tretch>
            <a:fillRect/>
          </a:stretch>
        </p:blipFill>
        <p:spPr>
          <a:xfrm>
            <a:off x="6444898" y="2318325"/>
            <a:ext cx="2132317" cy="1637686"/>
          </a:xfrm>
          <a:prstGeom prst="rect">
            <a:avLst/>
          </a:prstGeom>
        </p:spPr>
      </p:pic>
      <p:sp>
        <p:nvSpPr>
          <p:cNvPr id="7" name="Rechteck 6">
            <a:extLst>
              <a:ext uri="{FF2B5EF4-FFF2-40B4-BE49-F238E27FC236}">
                <a16:creationId xmlns:a16="http://schemas.microsoft.com/office/drawing/2014/main" id="{D8407C09-4B92-4E7F-9E61-2A457D7235FD}"/>
              </a:ext>
            </a:extLst>
          </p:cNvPr>
          <p:cNvSpPr/>
          <p:nvPr/>
        </p:nvSpPr>
        <p:spPr>
          <a:xfrm>
            <a:off x="3743171" y="2848015"/>
            <a:ext cx="2165570" cy="1107996"/>
          </a:xfrm>
          <a:prstGeom prst="rect">
            <a:avLst/>
          </a:prstGeom>
        </p:spPr>
        <p:txBody>
          <a:bodyPr wrap="square">
            <a:spAutoFit/>
          </a:bodyPr>
          <a:lstStyle/>
          <a:p>
            <a:pPr>
              <a:spcAft>
                <a:spcPts val="0"/>
              </a:spcAft>
            </a:pPr>
            <a:r>
              <a:rPr lang="de-DE" sz="1100" b="1" dirty="0">
                <a:latin typeface="Calibri" panose="020F0502020204030204" pitchFamily="34" charset="0"/>
                <a:ea typeface="Calibri" panose="020F0502020204030204" pitchFamily="34" charset="0"/>
                <a:cs typeface="Times New Roman" panose="02020603050405020304" pitchFamily="18" charset="0"/>
              </a:rPr>
              <a:t>11. Findling 3		2019					</a:t>
            </a:r>
            <a:endParaRPr lang="de-DE" sz="11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Größe: 33 x 43</a:t>
            </a:r>
          </a:p>
          <a:p>
            <a:pPr>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Maltechnik: Zeichnung, Collage</a:t>
            </a:r>
          </a:p>
          <a:p>
            <a:pPr>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Preis:</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hteck 7">
            <a:extLst>
              <a:ext uri="{FF2B5EF4-FFF2-40B4-BE49-F238E27FC236}">
                <a16:creationId xmlns:a16="http://schemas.microsoft.com/office/drawing/2014/main" id="{7B64C110-1105-4DB8-AE8B-1198B6246AA8}"/>
              </a:ext>
            </a:extLst>
          </p:cNvPr>
          <p:cNvSpPr/>
          <p:nvPr/>
        </p:nvSpPr>
        <p:spPr>
          <a:xfrm>
            <a:off x="8691446" y="2875002"/>
            <a:ext cx="1872918" cy="1107996"/>
          </a:xfrm>
          <a:prstGeom prst="rect">
            <a:avLst/>
          </a:prstGeom>
        </p:spPr>
        <p:txBody>
          <a:bodyPr wrap="square">
            <a:spAutoFit/>
          </a:bodyPr>
          <a:lstStyle/>
          <a:p>
            <a:pPr>
              <a:spcAft>
                <a:spcPts val="0"/>
              </a:spcAft>
            </a:pPr>
            <a:r>
              <a:rPr lang="de-DE" sz="1100" b="1" dirty="0">
                <a:latin typeface="Calibri" panose="020F0502020204030204" pitchFamily="34" charset="0"/>
                <a:ea typeface="Calibri" panose="020F0502020204030204" pitchFamily="34" charset="0"/>
                <a:cs typeface="Times New Roman" panose="02020603050405020304" pitchFamily="18" charset="0"/>
              </a:rPr>
              <a:t>12. Findling 4 		2019</a:t>
            </a:r>
            <a:endParaRPr lang="de-DE" sz="11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endParaRPr lang="de-DE" sz="11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Größe: ??</a:t>
            </a:r>
          </a:p>
          <a:p>
            <a:pPr>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Maltechnik: Acryl, Collage</a:t>
            </a:r>
          </a:p>
          <a:p>
            <a:pPr>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Preis: </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25404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67107F-1089-4CA0-9AF3-D1068E8FC847}"/>
              </a:ext>
            </a:extLst>
          </p:cNvPr>
          <p:cNvSpPr>
            <a:spLocks noGrp="1"/>
          </p:cNvSpPr>
          <p:nvPr>
            <p:ph type="title"/>
          </p:nvPr>
        </p:nvSpPr>
        <p:spPr/>
        <p:txBody>
          <a:bodyPr/>
          <a:lstStyle/>
          <a:p>
            <a:pPr algn="ctr"/>
            <a:r>
              <a:rPr lang="de-DE" b="1" dirty="0">
                <a:latin typeface="Calibri" panose="020F0502020204030204" pitchFamily="34" charset="0"/>
                <a:ea typeface="Calibri" panose="020F0502020204030204" pitchFamily="34" charset="0"/>
                <a:cs typeface="Times New Roman" panose="02020603050405020304" pitchFamily="18" charset="0"/>
              </a:rPr>
              <a:t>Fundstücke „maritim“</a:t>
            </a:r>
            <a:br>
              <a:rPr lang="de-DE" dirty="0">
                <a:latin typeface="Calibri" panose="020F0502020204030204" pitchFamily="34" charset="0"/>
                <a:ea typeface="Calibri" panose="020F0502020204030204" pitchFamily="34" charset="0"/>
                <a:cs typeface="Times New Roman" panose="02020603050405020304" pitchFamily="18" charset="0"/>
              </a:rPr>
            </a:br>
            <a:endParaRPr lang="de-DE" dirty="0"/>
          </a:p>
        </p:txBody>
      </p:sp>
      <p:sp>
        <p:nvSpPr>
          <p:cNvPr id="4" name="Inhaltsplatzhalter 3">
            <a:extLst>
              <a:ext uri="{FF2B5EF4-FFF2-40B4-BE49-F238E27FC236}">
                <a16:creationId xmlns:a16="http://schemas.microsoft.com/office/drawing/2014/main" id="{5915E200-55A6-4930-977A-1C4D03FAE7F4}"/>
              </a:ext>
            </a:extLst>
          </p:cNvPr>
          <p:cNvSpPr>
            <a:spLocks noGrp="1"/>
          </p:cNvSpPr>
          <p:nvPr>
            <p:ph sz="half" idx="2"/>
          </p:nvPr>
        </p:nvSpPr>
        <p:spPr/>
        <p:txBody>
          <a:bodyPr/>
          <a:lstStyle/>
          <a:p>
            <a:endParaRPr lang="de-DE" dirty="0"/>
          </a:p>
        </p:txBody>
      </p:sp>
      <p:pic>
        <p:nvPicPr>
          <p:cNvPr id="5" name="Inhaltsplatzhalter 7" descr="Ein Bild, das sitzend, Kasten, alt, Raum enthält.&#10;&#10;Automatisch generierte Beschreibung">
            <a:extLst>
              <a:ext uri="{FF2B5EF4-FFF2-40B4-BE49-F238E27FC236}">
                <a16:creationId xmlns:a16="http://schemas.microsoft.com/office/drawing/2014/main" id="{36A0B11A-3AE7-4C99-9612-5FCA37B8BED1}"/>
              </a:ext>
            </a:extLst>
          </p:cNvPr>
          <p:cNvPicPr>
            <a:picLocks noGrp="1" noChangeAspect="1"/>
          </p:cNvPicPr>
          <p:nvPr>
            <p:ph sz="half" idx="1"/>
          </p:nvPr>
        </p:nvPicPr>
        <p:blipFill>
          <a:blip r:embed="rId2"/>
          <a:stretch>
            <a:fillRect/>
          </a:stretch>
        </p:blipFill>
        <p:spPr>
          <a:xfrm>
            <a:off x="1447800" y="2595343"/>
            <a:ext cx="4645025" cy="2280089"/>
          </a:xfrm>
        </p:spPr>
      </p:pic>
    </p:spTree>
    <p:extLst>
      <p:ext uri="{BB962C8B-B14F-4D97-AF65-F5344CB8AC3E}">
        <p14:creationId xmlns:p14="http://schemas.microsoft.com/office/powerpoint/2010/main" val="36581612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C333E3-98A9-4B5B-9CDC-CA968E840A1A}"/>
              </a:ext>
            </a:extLst>
          </p:cNvPr>
          <p:cNvSpPr>
            <a:spLocks noGrp="1"/>
          </p:cNvSpPr>
          <p:nvPr>
            <p:ph type="title"/>
          </p:nvPr>
        </p:nvSpPr>
        <p:spPr/>
        <p:txBody>
          <a:bodyPr/>
          <a:lstStyle/>
          <a:p>
            <a:pPr algn="ctr"/>
            <a:r>
              <a:rPr lang="de-DE" b="1" dirty="0">
                <a:latin typeface="Calibri" panose="020F0502020204030204" pitchFamily="34" charset="0"/>
                <a:ea typeface="Calibri" panose="020F0502020204030204" pitchFamily="34" charset="0"/>
                <a:cs typeface="Times New Roman" panose="02020603050405020304" pitchFamily="18" charset="0"/>
              </a:rPr>
              <a:t>maritim</a:t>
            </a:r>
            <a:endParaRPr lang="de-DE" dirty="0"/>
          </a:p>
        </p:txBody>
      </p:sp>
      <p:pic>
        <p:nvPicPr>
          <p:cNvPr id="5" name="Inhaltsplatzhalter 4">
            <a:extLst>
              <a:ext uri="{FF2B5EF4-FFF2-40B4-BE49-F238E27FC236}">
                <a16:creationId xmlns:a16="http://schemas.microsoft.com/office/drawing/2014/main" id="{368FB2E0-2CF6-474A-AB31-CCAE3C676060}"/>
              </a:ext>
            </a:extLst>
          </p:cNvPr>
          <p:cNvPicPr>
            <a:picLocks noGrp="1"/>
          </p:cNvPicPr>
          <p:nvPr>
            <p:ph sz="half" idx="1"/>
          </p:nvPr>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1543196" y="2189279"/>
            <a:ext cx="2298440" cy="1735984"/>
          </a:xfrm>
          <a:prstGeom prst="rect">
            <a:avLst/>
          </a:prstGeom>
        </p:spPr>
      </p:pic>
      <p:pic>
        <p:nvPicPr>
          <p:cNvPr id="6" name="Inhaltsplatzhalter 5">
            <a:extLst>
              <a:ext uri="{FF2B5EF4-FFF2-40B4-BE49-F238E27FC236}">
                <a16:creationId xmlns:a16="http://schemas.microsoft.com/office/drawing/2014/main" id="{D069F05A-2C61-40F5-96E9-A0F7E1B8394B}"/>
              </a:ext>
            </a:extLst>
          </p:cNvPr>
          <p:cNvPicPr>
            <a:picLocks noGrp="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778304" y="2196835"/>
            <a:ext cx="2228985" cy="1728428"/>
          </a:xfrm>
          <a:prstGeom prst="rect">
            <a:avLst/>
          </a:prstGeom>
        </p:spPr>
      </p:pic>
      <p:sp>
        <p:nvSpPr>
          <p:cNvPr id="8" name="Rechteck 7">
            <a:extLst>
              <a:ext uri="{FF2B5EF4-FFF2-40B4-BE49-F238E27FC236}">
                <a16:creationId xmlns:a16="http://schemas.microsoft.com/office/drawing/2014/main" id="{35D79920-ACE8-471C-B5CC-49B5613F8FF6}"/>
              </a:ext>
            </a:extLst>
          </p:cNvPr>
          <p:cNvSpPr/>
          <p:nvPr/>
        </p:nvSpPr>
        <p:spPr>
          <a:xfrm>
            <a:off x="8764008" y="2875002"/>
            <a:ext cx="2046914" cy="1107996"/>
          </a:xfrm>
          <a:prstGeom prst="rect">
            <a:avLst/>
          </a:prstGeom>
        </p:spPr>
        <p:txBody>
          <a:bodyPr wrap="square">
            <a:spAutoFit/>
          </a:bodyPr>
          <a:lstStyle/>
          <a:p>
            <a:pPr marL="457200">
              <a:spcAft>
                <a:spcPts val="0"/>
              </a:spcAft>
            </a:pPr>
            <a:r>
              <a:rPr lang="de-DE" sz="1100" b="1" dirty="0">
                <a:latin typeface="Calibri" panose="020F0502020204030204" pitchFamily="34" charset="0"/>
                <a:ea typeface="Calibri" panose="020F0502020204030204" pitchFamily="34" charset="0"/>
                <a:cs typeface="Times New Roman" panose="02020603050405020304" pitchFamily="18" charset="0"/>
              </a:rPr>
              <a:t>14. Meer 2 	1994</a:t>
            </a:r>
            <a:endParaRPr lang="de-DE" sz="1100" dirty="0">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endParaRPr lang="de-DE" sz="1100" dirty="0">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Größe: 33 x 45	</a:t>
            </a: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Maltechnik: Aquarell 	</a:t>
            </a: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 </a:t>
            </a: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Preis:</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hteck 8">
            <a:extLst>
              <a:ext uri="{FF2B5EF4-FFF2-40B4-BE49-F238E27FC236}">
                <a16:creationId xmlns:a16="http://schemas.microsoft.com/office/drawing/2014/main" id="{47595FD8-B72B-48FB-BC98-618B855B6987}"/>
              </a:ext>
            </a:extLst>
          </p:cNvPr>
          <p:cNvSpPr/>
          <p:nvPr/>
        </p:nvSpPr>
        <p:spPr>
          <a:xfrm>
            <a:off x="3489820" y="2986544"/>
            <a:ext cx="2046914" cy="938719"/>
          </a:xfrm>
          <a:prstGeom prst="rect">
            <a:avLst/>
          </a:prstGeom>
        </p:spPr>
        <p:txBody>
          <a:bodyPr wrap="square">
            <a:spAutoFit/>
          </a:bodyPr>
          <a:lstStyle/>
          <a:p>
            <a:pPr marL="457200">
              <a:spcAft>
                <a:spcPts val="0"/>
              </a:spcAft>
            </a:pPr>
            <a:r>
              <a:rPr lang="de-DE" sz="1100" b="1" dirty="0">
                <a:latin typeface="Calibri" panose="020F0502020204030204" pitchFamily="34" charset="0"/>
                <a:ea typeface="Calibri" panose="020F0502020204030204" pitchFamily="34" charset="0"/>
                <a:cs typeface="Times New Roman" panose="02020603050405020304" pitchFamily="18" charset="0"/>
              </a:rPr>
              <a:t>13. Meer 1 	1994</a:t>
            </a:r>
            <a:endParaRPr lang="de-DE" sz="1100" dirty="0">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Größe: 28 x 39</a:t>
            </a: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Maltechnik: Aquarell		 </a:t>
            </a: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Preis: </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899367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DF56EF-7C1C-4C55-B4DE-6B916B3542FF}"/>
              </a:ext>
            </a:extLst>
          </p:cNvPr>
          <p:cNvSpPr>
            <a:spLocks noGrp="1"/>
          </p:cNvSpPr>
          <p:nvPr>
            <p:ph type="title"/>
          </p:nvPr>
        </p:nvSpPr>
        <p:spPr/>
        <p:txBody>
          <a:bodyPr/>
          <a:lstStyle/>
          <a:p>
            <a:pPr algn="ctr"/>
            <a:r>
              <a:rPr lang="de-DE" b="1" dirty="0">
                <a:latin typeface="Calibri" panose="020F0502020204030204" pitchFamily="34" charset="0"/>
                <a:ea typeface="Calibri" panose="020F0502020204030204" pitchFamily="34" charset="0"/>
                <a:cs typeface="Times New Roman" panose="02020603050405020304" pitchFamily="18" charset="0"/>
              </a:rPr>
              <a:t>maritim</a:t>
            </a:r>
            <a:endParaRPr lang="de-DE" dirty="0"/>
          </a:p>
        </p:txBody>
      </p:sp>
      <p:pic>
        <p:nvPicPr>
          <p:cNvPr id="5" name="Inhaltsplatzhalter 4">
            <a:extLst>
              <a:ext uri="{FF2B5EF4-FFF2-40B4-BE49-F238E27FC236}">
                <a16:creationId xmlns:a16="http://schemas.microsoft.com/office/drawing/2014/main" id="{DC2450DA-9FEB-41EA-81B8-0459CE278E51}"/>
              </a:ext>
            </a:extLst>
          </p:cNvPr>
          <p:cNvPicPr>
            <a:picLocks noGrp="1"/>
          </p:cNvPicPr>
          <p:nvPr>
            <p:ph sz="half" idx="1"/>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449217" y="1951132"/>
            <a:ext cx="2179137" cy="3448050"/>
          </a:xfrm>
          <a:prstGeom prst="rect">
            <a:avLst/>
          </a:prstGeom>
        </p:spPr>
      </p:pic>
      <p:pic>
        <p:nvPicPr>
          <p:cNvPr id="6" name="Inhaltsplatzhalter 5">
            <a:extLst>
              <a:ext uri="{FF2B5EF4-FFF2-40B4-BE49-F238E27FC236}">
                <a16:creationId xmlns:a16="http://schemas.microsoft.com/office/drawing/2014/main" id="{AA1FE4AB-645F-49CA-9FB7-F98EF072D344}"/>
              </a:ext>
            </a:extLst>
          </p:cNvPr>
          <p:cNvPicPr>
            <a:picLocks noGrp="1"/>
          </p:cNvPicPr>
          <p:nvPr>
            <p:ph sz="half" idx="2"/>
          </p:nvPr>
        </p:nvPicPr>
        <p:blipFill>
          <a:blip r:embed="rId4" cstate="print">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tretch>
            <a:fillRect/>
          </a:stretch>
        </p:blipFill>
        <p:spPr>
          <a:xfrm>
            <a:off x="6662999" y="2626754"/>
            <a:ext cx="2207135" cy="2772428"/>
          </a:xfrm>
          <a:prstGeom prst="rect">
            <a:avLst/>
          </a:prstGeom>
        </p:spPr>
      </p:pic>
      <p:sp>
        <p:nvSpPr>
          <p:cNvPr id="7" name="Rechteck 6">
            <a:extLst>
              <a:ext uri="{FF2B5EF4-FFF2-40B4-BE49-F238E27FC236}">
                <a16:creationId xmlns:a16="http://schemas.microsoft.com/office/drawing/2014/main" id="{438F47FD-8FF0-49DC-B1F6-E9894919BE3F}"/>
              </a:ext>
            </a:extLst>
          </p:cNvPr>
          <p:cNvSpPr/>
          <p:nvPr/>
        </p:nvSpPr>
        <p:spPr>
          <a:xfrm>
            <a:off x="3321052" y="4121909"/>
            <a:ext cx="2762120" cy="1277273"/>
          </a:xfrm>
          <a:prstGeom prst="rect">
            <a:avLst/>
          </a:prstGeom>
        </p:spPr>
        <p:txBody>
          <a:bodyPr wrap="square">
            <a:spAutoFit/>
          </a:bodyPr>
          <a:lstStyle/>
          <a:p>
            <a:pPr marL="457200">
              <a:spcAft>
                <a:spcPts val="0"/>
              </a:spcAft>
            </a:pPr>
            <a:r>
              <a:rPr lang="de-DE" sz="1100" b="1" dirty="0">
                <a:latin typeface="Calibri" panose="020F0502020204030204" pitchFamily="34" charset="0"/>
                <a:ea typeface="Calibri" panose="020F0502020204030204" pitchFamily="34" charset="0"/>
                <a:cs typeface="Times New Roman" panose="02020603050405020304" pitchFamily="18" charset="0"/>
              </a:rPr>
              <a:t>15. Sylt  Diptychon 	1992</a:t>
            </a:r>
            <a:r>
              <a:rPr lang="de-DE" sz="1100" dirty="0">
                <a:latin typeface="Calibri" panose="020F0502020204030204" pitchFamily="34" charset="0"/>
                <a:ea typeface="Calibri" panose="020F0502020204030204" pitchFamily="34" charset="0"/>
                <a:cs typeface="Times New Roman" panose="02020603050405020304" pitchFamily="18" charset="0"/>
              </a:rPr>
              <a:t>									</a:t>
            </a: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Größe je : 42 x 26</a:t>
            </a: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Maltechnik: Aquarell, Zeichnung</a:t>
            </a:r>
          </a:p>
          <a:p>
            <a:pPr marL="457200">
              <a:spcAft>
                <a:spcPts val="0"/>
              </a:spcAft>
            </a:pPr>
            <a:r>
              <a:rPr lang="de-DE" sz="1100" b="1" dirty="0">
                <a:latin typeface="Calibri" panose="020F0502020204030204" pitchFamily="34" charset="0"/>
                <a:ea typeface="Calibri" panose="020F0502020204030204" pitchFamily="34" charset="0"/>
                <a:cs typeface="Times New Roman" panose="02020603050405020304" pitchFamily="18" charset="0"/>
              </a:rPr>
              <a:t> </a:t>
            </a:r>
            <a:endParaRPr lang="de-DE" sz="1100" dirty="0">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Preis:</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hteck 7">
            <a:extLst>
              <a:ext uri="{FF2B5EF4-FFF2-40B4-BE49-F238E27FC236}">
                <a16:creationId xmlns:a16="http://schemas.microsoft.com/office/drawing/2014/main" id="{B488D8D3-4FEC-4354-8408-3F6B639A7E27}"/>
              </a:ext>
            </a:extLst>
          </p:cNvPr>
          <p:cNvSpPr/>
          <p:nvPr/>
        </p:nvSpPr>
        <p:spPr>
          <a:xfrm>
            <a:off x="8537989" y="4012968"/>
            <a:ext cx="2525088" cy="1446550"/>
          </a:xfrm>
          <a:prstGeom prst="rect">
            <a:avLst/>
          </a:prstGeom>
        </p:spPr>
        <p:txBody>
          <a:bodyPr wrap="square">
            <a:spAutoFit/>
          </a:bodyPr>
          <a:lstStyle/>
          <a:p>
            <a:pPr marL="457200">
              <a:spcAft>
                <a:spcPts val="0"/>
              </a:spcAft>
            </a:pPr>
            <a:r>
              <a:rPr lang="de-DE" sz="1100" b="1" dirty="0">
                <a:latin typeface="Calibri" panose="020F0502020204030204" pitchFamily="34" charset="0"/>
                <a:ea typeface="Calibri" panose="020F0502020204030204" pitchFamily="34" charset="0"/>
                <a:cs typeface="Times New Roman" panose="02020603050405020304" pitchFamily="18" charset="0"/>
              </a:rPr>
              <a:t>16. Leuchtturm 	1994</a:t>
            </a:r>
            <a:r>
              <a:rPr lang="de-DE" sz="1100" dirty="0">
                <a:latin typeface="Calibri" panose="020F0502020204030204" pitchFamily="34" charset="0"/>
                <a:ea typeface="Calibri" panose="020F0502020204030204" pitchFamily="34" charset="0"/>
                <a:cs typeface="Times New Roman" panose="02020603050405020304" pitchFamily="18" charset="0"/>
              </a:rPr>
              <a:t>								</a:t>
            </a: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Größe: 29 x 30</a:t>
            </a: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Maltechnik: Zeichnung, Aquarell, Collage</a:t>
            </a:r>
          </a:p>
          <a:p>
            <a:pPr marL="457200">
              <a:spcAft>
                <a:spcPts val="0"/>
              </a:spcAft>
            </a:pPr>
            <a:r>
              <a:rPr lang="de-DE" sz="1100" b="1" dirty="0">
                <a:latin typeface="Calibri" panose="020F0502020204030204" pitchFamily="34" charset="0"/>
                <a:ea typeface="Calibri" panose="020F0502020204030204" pitchFamily="34" charset="0"/>
                <a:cs typeface="Times New Roman" panose="02020603050405020304" pitchFamily="18" charset="0"/>
              </a:rPr>
              <a:t> </a:t>
            </a:r>
            <a:endParaRPr lang="de-DE" sz="1100" dirty="0">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Preis: </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670966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F7EE66-FCAB-4B46-A549-9A6AD4C0CF74}"/>
              </a:ext>
            </a:extLst>
          </p:cNvPr>
          <p:cNvSpPr>
            <a:spLocks noGrp="1"/>
          </p:cNvSpPr>
          <p:nvPr>
            <p:ph type="title"/>
          </p:nvPr>
        </p:nvSpPr>
        <p:spPr/>
        <p:txBody>
          <a:bodyPr/>
          <a:lstStyle/>
          <a:p>
            <a:pPr algn="ctr"/>
            <a:r>
              <a:rPr lang="de-DE" b="1" dirty="0">
                <a:latin typeface="Calibri" panose="020F0502020204030204" pitchFamily="34" charset="0"/>
                <a:ea typeface="Calibri" panose="020F0502020204030204" pitchFamily="34" charset="0"/>
                <a:cs typeface="Times New Roman" panose="02020603050405020304" pitchFamily="18" charset="0"/>
              </a:rPr>
              <a:t>maritim</a:t>
            </a:r>
            <a:endParaRPr lang="de-DE" dirty="0"/>
          </a:p>
        </p:txBody>
      </p:sp>
      <p:pic>
        <p:nvPicPr>
          <p:cNvPr id="5" name="Inhaltsplatzhalter 4">
            <a:extLst>
              <a:ext uri="{FF2B5EF4-FFF2-40B4-BE49-F238E27FC236}">
                <a16:creationId xmlns:a16="http://schemas.microsoft.com/office/drawing/2014/main" id="{045C0403-AE92-4292-80EE-53EFDD52F4D4}"/>
              </a:ext>
            </a:extLst>
          </p:cNvPr>
          <p:cNvPicPr>
            <a:picLocks noGrp="1"/>
          </p:cNvPicPr>
          <p:nvPr>
            <p:ph sz="half" idx="1"/>
          </p:nvPr>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1492986" y="2038629"/>
            <a:ext cx="2036716" cy="2780741"/>
          </a:xfrm>
          <a:prstGeom prst="rect">
            <a:avLst/>
          </a:prstGeom>
        </p:spPr>
      </p:pic>
      <p:pic>
        <p:nvPicPr>
          <p:cNvPr id="6" name="Inhaltsplatzhalter 5">
            <a:extLst>
              <a:ext uri="{FF2B5EF4-FFF2-40B4-BE49-F238E27FC236}">
                <a16:creationId xmlns:a16="http://schemas.microsoft.com/office/drawing/2014/main" id="{B028F8E9-8B94-41DF-B195-F3BA31EE95FB}"/>
              </a:ext>
            </a:extLst>
          </p:cNvPr>
          <p:cNvPicPr>
            <a:picLocks noGrp="1"/>
          </p:cNvPicPr>
          <p:nvPr>
            <p:ph sz="half" idx="2"/>
          </p:nvPr>
        </p:nvPicPr>
        <p:blipFill>
          <a:blip r:embed="rId4" cstate="print">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tretch>
            <a:fillRect/>
          </a:stretch>
        </p:blipFill>
        <p:spPr>
          <a:xfrm>
            <a:off x="6096000" y="2889292"/>
            <a:ext cx="2826986" cy="1930078"/>
          </a:xfrm>
          <a:prstGeom prst="rect">
            <a:avLst/>
          </a:prstGeom>
        </p:spPr>
      </p:pic>
      <p:sp>
        <p:nvSpPr>
          <p:cNvPr id="7" name="Rechteck 6">
            <a:extLst>
              <a:ext uri="{FF2B5EF4-FFF2-40B4-BE49-F238E27FC236}">
                <a16:creationId xmlns:a16="http://schemas.microsoft.com/office/drawing/2014/main" id="{53E21FDC-E754-4FA8-88EC-17EF068023F2}"/>
              </a:ext>
            </a:extLst>
          </p:cNvPr>
          <p:cNvSpPr/>
          <p:nvPr/>
        </p:nvSpPr>
        <p:spPr>
          <a:xfrm>
            <a:off x="3183964" y="3542097"/>
            <a:ext cx="2643673" cy="1554272"/>
          </a:xfrm>
          <a:prstGeom prst="rect">
            <a:avLst/>
          </a:prstGeom>
        </p:spPr>
        <p:txBody>
          <a:bodyPr wrap="square">
            <a:spAutoFit/>
          </a:bodyPr>
          <a:lstStyle/>
          <a:p>
            <a:pPr marL="457200">
              <a:spcAft>
                <a:spcPts val="0"/>
              </a:spcAft>
            </a:pPr>
            <a:r>
              <a:rPr lang="de-DE" sz="1100" b="1" dirty="0">
                <a:latin typeface="Calibri" panose="020F0502020204030204" pitchFamily="34" charset="0"/>
                <a:ea typeface="Calibri" panose="020F0502020204030204" pitchFamily="34" charset="0"/>
                <a:cs typeface="Times New Roman" panose="02020603050405020304" pitchFamily="18" charset="0"/>
              </a:rPr>
              <a:t>17. Meeresküste </a:t>
            </a:r>
            <a:r>
              <a:rPr lang="de-DE" sz="1100" dirty="0">
                <a:latin typeface="Calibri" panose="020F0502020204030204" pitchFamily="34" charset="0"/>
                <a:ea typeface="Calibri" panose="020F0502020204030204" pitchFamily="34" charset="0"/>
                <a:cs typeface="Times New Roman" panose="02020603050405020304" pitchFamily="18" charset="0"/>
              </a:rPr>
              <a:t>	</a:t>
            </a:r>
            <a:r>
              <a:rPr lang="de-DE" sz="1100" b="1" dirty="0">
                <a:latin typeface="Calibri" panose="020F0502020204030204" pitchFamily="34" charset="0"/>
                <a:ea typeface="Calibri" panose="020F0502020204030204" pitchFamily="34" charset="0"/>
                <a:cs typeface="Times New Roman" panose="02020603050405020304" pitchFamily="18" charset="0"/>
              </a:rPr>
              <a:t>2014</a:t>
            </a:r>
            <a:r>
              <a:rPr lang="de-DE" sz="1100" dirty="0">
                <a:latin typeface="Calibri" panose="020F0502020204030204" pitchFamily="34" charset="0"/>
                <a:ea typeface="Calibri" panose="020F0502020204030204" pitchFamily="34" charset="0"/>
                <a:cs typeface="Times New Roman" panose="02020603050405020304" pitchFamily="18" charset="0"/>
              </a:rPr>
              <a:t>		</a:t>
            </a: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					</a:t>
            </a: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Größe: 21 x 16</a:t>
            </a: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Maltechnik: Acryl</a:t>
            </a: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Preis: </a:t>
            </a:r>
          </a:p>
          <a:p>
            <a:pPr marL="457200">
              <a:spcAft>
                <a:spcPts val="0"/>
              </a:spcAft>
            </a:pPr>
            <a:r>
              <a:rPr lang="de-DE" dirty="0">
                <a:latin typeface="Calibri" panose="020F0502020204030204" pitchFamily="34" charset="0"/>
                <a:ea typeface="Calibri" panose="020F0502020204030204" pitchFamily="34" charset="0"/>
                <a:cs typeface="Times New Roman" panose="02020603050405020304" pitchFamily="18" charset="0"/>
              </a:rPr>
              <a:t> </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hteck 7">
            <a:extLst>
              <a:ext uri="{FF2B5EF4-FFF2-40B4-BE49-F238E27FC236}">
                <a16:creationId xmlns:a16="http://schemas.microsoft.com/office/drawing/2014/main" id="{B063C8AA-2AF3-4044-9B63-9AA18D18989E}"/>
              </a:ext>
            </a:extLst>
          </p:cNvPr>
          <p:cNvSpPr/>
          <p:nvPr/>
        </p:nvSpPr>
        <p:spPr>
          <a:xfrm>
            <a:off x="8558081" y="3542097"/>
            <a:ext cx="2317102" cy="1277273"/>
          </a:xfrm>
          <a:prstGeom prst="rect">
            <a:avLst/>
          </a:prstGeom>
        </p:spPr>
        <p:txBody>
          <a:bodyPr wrap="square">
            <a:spAutoFit/>
          </a:bodyPr>
          <a:lstStyle/>
          <a:p>
            <a:pPr marL="457200">
              <a:spcAft>
                <a:spcPts val="0"/>
              </a:spcAft>
            </a:pPr>
            <a:r>
              <a:rPr lang="de-DE" sz="1100" b="1" dirty="0">
                <a:latin typeface="Calibri" panose="020F0502020204030204" pitchFamily="34" charset="0"/>
                <a:ea typeface="Calibri" panose="020F0502020204030204" pitchFamily="34" charset="0"/>
                <a:cs typeface="Times New Roman" panose="02020603050405020304" pitchFamily="18" charset="0"/>
              </a:rPr>
              <a:t>18. Mare		2004</a:t>
            </a:r>
            <a:r>
              <a:rPr lang="de-DE" sz="1100" dirty="0">
                <a:latin typeface="Calibri" panose="020F0502020204030204" pitchFamily="34" charset="0"/>
                <a:ea typeface="Calibri" panose="020F0502020204030204" pitchFamily="34" charset="0"/>
                <a:cs typeface="Times New Roman" panose="02020603050405020304" pitchFamily="18" charset="0"/>
              </a:rPr>
              <a:t>					</a:t>
            </a: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Größe: 25 x 30</a:t>
            </a: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Maltechnik: Acryl, Collage</a:t>
            </a: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 </a:t>
            </a: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Preis:</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830421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18BAC0-61BD-4E34-BB9A-92F65943F906}"/>
              </a:ext>
            </a:extLst>
          </p:cNvPr>
          <p:cNvSpPr>
            <a:spLocks noGrp="1"/>
          </p:cNvSpPr>
          <p:nvPr>
            <p:ph type="title"/>
          </p:nvPr>
        </p:nvSpPr>
        <p:spPr/>
        <p:txBody>
          <a:bodyPr/>
          <a:lstStyle/>
          <a:p>
            <a:pPr algn="ctr"/>
            <a:r>
              <a:rPr lang="de-DE" dirty="0"/>
              <a:t>MARITIM</a:t>
            </a:r>
          </a:p>
        </p:txBody>
      </p:sp>
      <p:pic>
        <p:nvPicPr>
          <p:cNvPr id="5" name="Inhaltsplatzhalter 4">
            <a:extLst>
              <a:ext uri="{FF2B5EF4-FFF2-40B4-BE49-F238E27FC236}">
                <a16:creationId xmlns:a16="http://schemas.microsoft.com/office/drawing/2014/main" id="{68F6A99D-A7D1-4378-8D65-CD7206EC791A}"/>
              </a:ext>
            </a:extLst>
          </p:cNvPr>
          <p:cNvPicPr>
            <a:picLocks noGrp="1"/>
          </p:cNvPicPr>
          <p:nvPr>
            <p:ph sz="half" idx="1"/>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449217" y="2168942"/>
            <a:ext cx="2394181" cy="2099065"/>
          </a:xfrm>
          <a:prstGeom prst="rect">
            <a:avLst/>
          </a:prstGeom>
        </p:spPr>
      </p:pic>
      <p:pic>
        <p:nvPicPr>
          <p:cNvPr id="6" name="Inhaltsplatzhalter 5">
            <a:extLst>
              <a:ext uri="{FF2B5EF4-FFF2-40B4-BE49-F238E27FC236}">
                <a16:creationId xmlns:a16="http://schemas.microsoft.com/office/drawing/2014/main" id="{E795F742-A69D-44FE-A08F-2274419F78E7}"/>
              </a:ext>
            </a:extLst>
          </p:cNvPr>
          <p:cNvPicPr>
            <a:picLocks noGrp="1"/>
          </p:cNvPicPr>
          <p:nvPr>
            <p:ph sz="half" idx="2"/>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6096000" y="2239861"/>
            <a:ext cx="2692790" cy="2028146"/>
          </a:xfrm>
          <a:prstGeom prst="rect">
            <a:avLst/>
          </a:prstGeom>
        </p:spPr>
      </p:pic>
      <p:sp>
        <p:nvSpPr>
          <p:cNvPr id="7" name="Rechteck 6">
            <a:extLst>
              <a:ext uri="{FF2B5EF4-FFF2-40B4-BE49-F238E27FC236}">
                <a16:creationId xmlns:a16="http://schemas.microsoft.com/office/drawing/2014/main" id="{180595EC-C8CD-40AB-8E68-19520CECD2B3}"/>
              </a:ext>
            </a:extLst>
          </p:cNvPr>
          <p:cNvSpPr/>
          <p:nvPr/>
        </p:nvSpPr>
        <p:spPr>
          <a:xfrm>
            <a:off x="3378864" y="2990734"/>
            <a:ext cx="2307771" cy="1277273"/>
          </a:xfrm>
          <a:prstGeom prst="rect">
            <a:avLst/>
          </a:prstGeom>
        </p:spPr>
        <p:txBody>
          <a:bodyPr wrap="square">
            <a:spAutoFit/>
          </a:bodyPr>
          <a:lstStyle/>
          <a:p>
            <a:pPr marL="457200">
              <a:spcAft>
                <a:spcPts val="0"/>
              </a:spcAft>
            </a:pPr>
            <a:r>
              <a:rPr lang="de-DE" sz="1100" b="1" dirty="0">
                <a:latin typeface="Calibri" panose="020F0502020204030204" pitchFamily="34" charset="0"/>
                <a:ea typeface="Calibri" panose="020F0502020204030204" pitchFamily="34" charset="0"/>
                <a:cs typeface="Times New Roman" panose="02020603050405020304" pitchFamily="18" charset="0"/>
              </a:rPr>
              <a:t>19. Bodensee 1   	1993</a:t>
            </a:r>
            <a:r>
              <a:rPr lang="de-DE" sz="1100" dirty="0">
                <a:latin typeface="Calibri" panose="020F0502020204030204" pitchFamily="34" charset="0"/>
                <a:ea typeface="Calibri" panose="020F0502020204030204" pitchFamily="34" charset="0"/>
                <a:cs typeface="Times New Roman" panose="02020603050405020304" pitchFamily="18" charset="0"/>
              </a:rPr>
              <a:t>		</a:t>
            </a: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Größe: 21 x 25</a:t>
            </a: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Maltechnik: Aquarell 						</a:t>
            </a: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Preis:</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hteck 7">
            <a:extLst>
              <a:ext uri="{FF2B5EF4-FFF2-40B4-BE49-F238E27FC236}">
                <a16:creationId xmlns:a16="http://schemas.microsoft.com/office/drawing/2014/main" id="{942D8635-0BF5-4981-8D5B-2522E63FD611}"/>
              </a:ext>
            </a:extLst>
          </p:cNvPr>
          <p:cNvSpPr/>
          <p:nvPr/>
        </p:nvSpPr>
        <p:spPr>
          <a:xfrm>
            <a:off x="8407592" y="3074624"/>
            <a:ext cx="3048000" cy="1277273"/>
          </a:xfrm>
          <a:prstGeom prst="rect">
            <a:avLst/>
          </a:prstGeom>
        </p:spPr>
        <p:txBody>
          <a:bodyPr wrap="square">
            <a:spAutoFit/>
          </a:bodyPr>
          <a:lstStyle/>
          <a:p>
            <a:pPr marL="457200">
              <a:spcAft>
                <a:spcPts val="0"/>
              </a:spcAft>
            </a:pPr>
            <a:r>
              <a:rPr lang="de-DE" sz="1100" b="1" dirty="0">
                <a:latin typeface="Calibri" panose="020F0502020204030204" pitchFamily="34" charset="0"/>
                <a:ea typeface="Calibri" panose="020F0502020204030204" pitchFamily="34" charset="0"/>
                <a:cs typeface="Times New Roman" panose="02020603050405020304" pitchFamily="18" charset="0"/>
              </a:rPr>
              <a:t>20. Bodensee 2 </a:t>
            </a:r>
            <a:r>
              <a:rPr lang="de-DE" sz="1100" b="1" dirty="0" err="1">
                <a:latin typeface="Calibri" panose="020F0502020204030204" pitchFamily="34" charset="0"/>
                <a:ea typeface="Calibri" panose="020F0502020204030204" pitchFamily="34" charset="0"/>
                <a:cs typeface="Times New Roman" panose="02020603050405020304" pitchFamily="18" charset="0"/>
              </a:rPr>
              <a:t>Martelfingen</a:t>
            </a:r>
            <a:r>
              <a:rPr lang="de-DE" sz="1100" b="1" dirty="0">
                <a:latin typeface="Calibri" panose="020F0502020204030204" pitchFamily="34" charset="0"/>
                <a:ea typeface="Calibri" panose="020F0502020204030204" pitchFamily="34" charset="0"/>
                <a:cs typeface="Times New Roman" panose="02020603050405020304" pitchFamily="18" charset="0"/>
              </a:rPr>
              <a:t>	1993</a:t>
            </a:r>
            <a:r>
              <a:rPr lang="de-DE" sz="1100" dirty="0">
                <a:latin typeface="Calibri" panose="020F0502020204030204" pitchFamily="34" charset="0"/>
                <a:ea typeface="Calibri" panose="020F0502020204030204" pitchFamily="34" charset="0"/>
                <a:cs typeface="Times New Roman" panose="02020603050405020304" pitchFamily="18" charset="0"/>
              </a:rPr>
              <a:t>					</a:t>
            </a: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Größe: 30 x 40</a:t>
            </a: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Maltechnik: Aquarell				</a:t>
            </a: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			</a:t>
            </a: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 Preis:</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077384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2B27F0-FC1E-44C6-9AA5-9771A8874172}"/>
              </a:ext>
            </a:extLst>
          </p:cNvPr>
          <p:cNvSpPr>
            <a:spLocks noGrp="1"/>
          </p:cNvSpPr>
          <p:nvPr>
            <p:ph type="title"/>
          </p:nvPr>
        </p:nvSpPr>
        <p:spPr/>
        <p:txBody>
          <a:bodyPr/>
          <a:lstStyle/>
          <a:p>
            <a:pPr algn="ctr"/>
            <a:r>
              <a:rPr lang="de-DE" dirty="0"/>
              <a:t>Maritim</a:t>
            </a:r>
          </a:p>
        </p:txBody>
      </p:sp>
      <p:pic>
        <p:nvPicPr>
          <p:cNvPr id="5" name="Inhaltsplatzhalter 4">
            <a:extLst>
              <a:ext uri="{FF2B5EF4-FFF2-40B4-BE49-F238E27FC236}">
                <a16:creationId xmlns:a16="http://schemas.microsoft.com/office/drawing/2014/main" id="{20E79D45-309F-44DC-9326-F741E5BA8176}"/>
              </a:ext>
            </a:extLst>
          </p:cNvPr>
          <p:cNvPicPr>
            <a:picLocks noGrp="1"/>
          </p:cNvPicPr>
          <p:nvPr>
            <p:ph sz="half" idx="1"/>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465157" y="2118774"/>
            <a:ext cx="2377555" cy="1808105"/>
          </a:xfrm>
          <a:prstGeom prst="rect">
            <a:avLst/>
          </a:prstGeom>
        </p:spPr>
      </p:pic>
      <p:sp>
        <p:nvSpPr>
          <p:cNvPr id="7" name="Rechteck 6">
            <a:extLst>
              <a:ext uri="{FF2B5EF4-FFF2-40B4-BE49-F238E27FC236}">
                <a16:creationId xmlns:a16="http://schemas.microsoft.com/office/drawing/2014/main" id="{D61E81C6-CF12-41C7-8746-C2477F76CA8C}"/>
              </a:ext>
            </a:extLst>
          </p:cNvPr>
          <p:cNvSpPr/>
          <p:nvPr/>
        </p:nvSpPr>
        <p:spPr>
          <a:xfrm>
            <a:off x="3432547" y="2861589"/>
            <a:ext cx="2523248" cy="1384995"/>
          </a:xfrm>
          <a:prstGeom prst="rect">
            <a:avLst/>
          </a:prstGeom>
        </p:spPr>
        <p:txBody>
          <a:bodyPr wrap="square">
            <a:spAutoFit/>
          </a:bodyPr>
          <a:lstStyle/>
          <a:p>
            <a:pPr marL="457200">
              <a:spcAft>
                <a:spcPts val="0"/>
              </a:spcAft>
            </a:pPr>
            <a:r>
              <a:rPr lang="de-DE" sz="1100" b="1" dirty="0">
                <a:latin typeface="Calibri" panose="020F0502020204030204" pitchFamily="34" charset="0"/>
                <a:ea typeface="Calibri" panose="020F0502020204030204" pitchFamily="34" charset="0"/>
                <a:cs typeface="Times New Roman" panose="02020603050405020304" pitchFamily="18" charset="0"/>
              </a:rPr>
              <a:t>21. Bodensee 3</a:t>
            </a:r>
            <a:r>
              <a:rPr lang="de-DE" sz="1100" dirty="0">
                <a:latin typeface="Calibri" panose="020F0502020204030204" pitchFamily="34" charset="0"/>
                <a:ea typeface="Calibri" panose="020F0502020204030204" pitchFamily="34" charset="0"/>
                <a:cs typeface="Times New Roman" panose="02020603050405020304" pitchFamily="18" charset="0"/>
              </a:rPr>
              <a:t>  	</a:t>
            </a:r>
            <a:r>
              <a:rPr lang="de-DE" sz="1100" b="1" dirty="0">
                <a:latin typeface="Calibri" panose="020F0502020204030204" pitchFamily="34" charset="0"/>
                <a:ea typeface="Calibri" panose="020F0502020204030204" pitchFamily="34" charset="0"/>
                <a:cs typeface="Times New Roman" panose="02020603050405020304" pitchFamily="18" charset="0"/>
              </a:rPr>
              <a:t>1993</a:t>
            </a:r>
            <a:endParaRPr lang="de-DE" sz="1100" dirty="0">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Größe: 25 x 34</a:t>
            </a: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Maltechnik: Aquarell						</a:t>
            </a: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 </a:t>
            </a: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VK-Preis: </a:t>
            </a:r>
          </a:p>
          <a:p>
            <a:pPr marL="457200">
              <a:spcAft>
                <a:spcPts val="0"/>
              </a:spcAft>
            </a:pPr>
            <a:r>
              <a:rPr lang="de-DE" dirty="0">
                <a:latin typeface="Calibri" panose="020F0502020204030204" pitchFamily="34" charset="0"/>
                <a:ea typeface="Calibri" panose="020F0502020204030204" pitchFamily="34" charset="0"/>
                <a:cs typeface="Times New Roman" panose="02020603050405020304" pitchFamily="18" charset="0"/>
              </a:rPr>
              <a:t> </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Inhaltsplatzhalter 9">
            <a:extLst>
              <a:ext uri="{FF2B5EF4-FFF2-40B4-BE49-F238E27FC236}">
                <a16:creationId xmlns:a16="http://schemas.microsoft.com/office/drawing/2014/main" id="{3D8F7C0B-7CC1-4EA6-A167-5687A0B6B41E}"/>
              </a:ext>
            </a:extLst>
          </p:cNvPr>
          <p:cNvSpPr>
            <a:spLocks noGrp="1"/>
          </p:cNvSpPr>
          <p:nvPr>
            <p:ph sz="half" idx="2"/>
          </p:nvPr>
        </p:nvSpPr>
        <p:spPr/>
        <p:txBody>
          <a:bodyPr/>
          <a:lstStyle/>
          <a:p>
            <a:endParaRPr lang="de-DE"/>
          </a:p>
        </p:txBody>
      </p:sp>
    </p:spTree>
    <p:extLst>
      <p:ext uri="{BB962C8B-B14F-4D97-AF65-F5344CB8AC3E}">
        <p14:creationId xmlns:p14="http://schemas.microsoft.com/office/powerpoint/2010/main" val="34837483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970B81-6E6C-4FE1-9A39-53EBB06A8A0C}"/>
              </a:ext>
            </a:extLst>
          </p:cNvPr>
          <p:cNvSpPr>
            <a:spLocks noGrp="1"/>
          </p:cNvSpPr>
          <p:nvPr>
            <p:ph type="title"/>
          </p:nvPr>
        </p:nvSpPr>
        <p:spPr/>
        <p:txBody>
          <a:bodyPr/>
          <a:lstStyle/>
          <a:p>
            <a:pPr algn="ctr"/>
            <a:r>
              <a:rPr lang="de-DE" dirty="0"/>
              <a:t>Pflanzliches</a:t>
            </a:r>
          </a:p>
        </p:txBody>
      </p:sp>
      <p:pic>
        <p:nvPicPr>
          <p:cNvPr id="7" name="Inhaltsplatzhalter 5">
            <a:extLst>
              <a:ext uri="{FF2B5EF4-FFF2-40B4-BE49-F238E27FC236}">
                <a16:creationId xmlns:a16="http://schemas.microsoft.com/office/drawing/2014/main" id="{A44E2524-9BF3-4597-8988-6C92DE5A728D}"/>
              </a:ext>
            </a:extLst>
          </p:cNvPr>
          <p:cNvPicPr>
            <a:picLocks noGrp="1"/>
          </p:cNvPicPr>
          <p:nvPr>
            <p:ph sz="half" idx="1"/>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449217" y="2351491"/>
            <a:ext cx="2693575" cy="1865946"/>
          </a:xfrm>
          <a:prstGeom prst="rect">
            <a:avLst/>
          </a:prstGeom>
        </p:spPr>
      </p:pic>
      <p:sp>
        <p:nvSpPr>
          <p:cNvPr id="8" name="Rechteck 7">
            <a:extLst>
              <a:ext uri="{FF2B5EF4-FFF2-40B4-BE49-F238E27FC236}">
                <a16:creationId xmlns:a16="http://schemas.microsoft.com/office/drawing/2014/main" id="{527C4065-14A6-47DA-B49A-A1450A60C892}"/>
              </a:ext>
            </a:extLst>
          </p:cNvPr>
          <p:cNvSpPr/>
          <p:nvPr/>
        </p:nvSpPr>
        <p:spPr>
          <a:xfrm>
            <a:off x="3863968" y="2954845"/>
            <a:ext cx="2388066" cy="1277273"/>
          </a:xfrm>
          <a:prstGeom prst="rect">
            <a:avLst/>
          </a:prstGeom>
        </p:spPr>
        <p:txBody>
          <a:bodyPr wrap="square">
            <a:spAutoFit/>
          </a:bodyPr>
          <a:lstStyle/>
          <a:p>
            <a:pPr marL="457200">
              <a:spcAft>
                <a:spcPts val="0"/>
              </a:spcAft>
            </a:pPr>
            <a:r>
              <a:rPr lang="de-DE" sz="1100" b="1" dirty="0">
                <a:latin typeface="Calibri" panose="020F0502020204030204" pitchFamily="34" charset="0"/>
                <a:ea typeface="Calibri" panose="020F0502020204030204" pitchFamily="34" charset="0"/>
                <a:cs typeface="Times New Roman" panose="02020603050405020304" pitchFamily="18" charset="0"/>
              </a:rPr>
              <a:t>22. </a:t>
            </a:r>
            <a:r>
              <a:rPr lang="de-DE" sz="1100" b="1" dirty="0" err="1">
                <a:latin typeface="Calibri" panose="020F0502020204030204" pitchFamily="34" charset="0"/>
                <a:ea typeface="Calibri" panose="020F0502020204030204" pitchFamily="34" charset="0"/>
                <a:cs typeface="Times New Roman" panose="02020603050405020304" pitchFamily="18" charset="0"/>
              </a:rPr>
              <a:t>o.T</a:t>
            </a:r>
            <a:r>
              <a:rPr lang="de-DE" sz="1100" b="1" dirty="0">
                <a:latin typeface="Calibri" panose="020F0502020204030204" pitchFamily="34" charset="0"/>
                <a:ea typeface="Calibri" panose="020F0502020204030204" pitchFamily="34" charset="0"/>
                <a:cs typeface="Times New Roman" panose="02020603050405020304" pitchFamily="18" charset="0"/>
              </a:rPr>
              <a:t>.  		2013</a:t>
            </a:r>
            <a:endParaRPr lang="de-DE" sz="1100" dirty="0">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Größe: 20 x 29</a:t>
            </a: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Maltechnik: Collage					</a:t>
            </a: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 </a:t>
            </a: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Preis:</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756010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E2A7A5-3B82-4DE5-8C0E-21C51C2CC8CF}"/>
              </a:ext>
            </a:extLst>
          </p:cNvPr>
          <p:cNvSpPr>
            <a:spLocks noGrp="1"/>
          </p:cNvSpPr>
          <p:nvPr>
            <p:ph type="title"/>
          </p:nvPr>
        </p:nvSpPr>
        <p:spPr/>
        <p:txBody>
          <a:bodyPr/>
          <a:lstStyle/>
          <a:p>
            <a:pPr algn="ctr"/>
            <a:r>
              <a:rPr lang="de-DE" dirty="0"/>
              <a:t>Pflanzliches</a:t>
            </a:r>
          </a:p>
        </p:txBody>
      </p:sp>
      <p:pic>
        <p:nvPicPr>
          <p:cNvPr id="5" name="Inhaltsplatzhalter 4">
            <a:extLst>
              <a:ext uri="{FF2B5EF4-FFF2-40B4-BE49-F238E27FC236}">
                <a16:creationId xmlns:a16="http://schemas.microsoft.com/office/drawing/2014/main" id="{EE3F9B55-0C54-48B7-8AF6-25D75707D664}"/>
              </a:ext>
            </a:extLst>
          </p:cNvPr>
          <p:cNvPicPr>
            <a:picLocks noGrp="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390494" y="2827263"/>
            <a:ext cx="3256705" cy="1959127"/>
          </a:xfrm>
          <a:prstGeom prst="rect">
            <a:avLst/>
          </a:prstGeom>
        </p:spPr>
      </p:pic>
      <p:pic>
        <p:nvPicPr>
          <p:cNvPr id="6" name="Inhaltsplatzhalter 5">
            <a:extLst>
              <a:ext uri="{FF2B5EF4-FFF2-40B4-BE49-F238E27FC236}">
                <a16:creationId xmlns:a16="http://schemas.microsoft.com/office/drawing/2014/main" id="{9104DAC8-73E4-4023-951A-EFA023CB4A75}"/>
              </a:ext>
            </a:extLst>
          </p:cNvPr>
          <p:cNvPicPr>
            <a:picLocks noGrp="1"/>
          </p:cNvPicPr>
          <p:nvPr>
            <p:ph sz="half" idx="2"/>
          </p:nvPr>
        </p:nvPicPr>
        <p:blipFill>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6839424" y="1996839"/>
            <a:ext cx="2048562" cy="2789551"/>
          </a:xfrm>
          <a:prstGeom prst="rect">
            <a:avLst/>
          </a:prstGeom>
        </p:spPr>
      </p:pic>
      <p:sp>
        <p:nvSpPr>
          <p:cNvPr id="7" name="Rechteck 6">
            <a:extLst>
              <a:ext uri="{FF2B5EF4-FFF2-40B4-BE49-F238E27FC236}">
                <a16:creationId xmlns:a16="http://schemas.microsoft.com/office/drawing/2014/main" id="{B2660848-15C7-47BD-AA1A-F5078FD40EF9}"/>
              </a:ext>
            </a:extLst>
          </p:cNvPr>
          <p:cNvSpPr/>
          <p:nvPr/>
        </p:nvSpPr>
        <p:spPr>
          <a:xfrm>
            <a:off x="4340320" y="3509117"/>
            <a:ext cx="2410408" cy="1277273"/>
          </a:xfrm>
          <a:prstGeom prst="rect">
            <a:avLst/>
          </a:prstGeom>
        </p:spPr>
        <p:txBody>
          <a:bodyPr wrap="square">
            <a:spAutoFit/>
          </a:bodyPr>
          <a:lstStyle/>
          <a:p>
            <a:pPr marL="457200">
              <a:spcAft>
                <a:spcPts val="0"/>
              </a:spcAft>
            </a:pPr>
            <a:r>
              <a:rPr lang="de-DE" sz="1100" b="1" dirty="0">
                <a:latin typeface="Calibri" panose="020F0502020204030204" pitchFamily="34" charset="0"/>
                <a:ea typeface="Calibri" panose="020F0502020204030204" pitchFamily="34" charset="0"/>
                <a:cs typeface="Times New Roman" panose="02020603050405020304" pitchFamily="18" charset="0"/>
              </a:rPr>
              <a:t>23. </a:t>
            </a:r>
            <a:r>
              <a:rPr lang="de-DE" sz="1100" b="1" dirty="0" err="1">
                <a:latin typeface="Calibri" panose="020F0502020204030204" pitchFamily="34" charset="0"/>
                <a:ea typeface="Calibri" panose="020F0502020204030204" pitchFamily="34" charset="0"/>
                <a:cs typeface="Times New Roman" panose="02020603050405020304" pitchFamily="18" charset="0"/>
              </a:rPr>
              <a:t>o.T</a:t>
            </a:r>
            <a:r>
              <a:rPr lang="de-DE" sz="1100" b="1" dirty="0">
                <a:latin typeface="Calibri" panose="020F0502020204030204" pitchFamily="34" charset="0"/>
                <a:ea typeface="Calibri" panose="020F0502020204030204" pitchFamily="34" charset="0"/>
                <a:cs typeface="Times New Roman" panose="02020603050405020304" pitchFamily="18" charset="0"/>
              </a:rPr>
              <a:t>.</a:t>
            </a:r>
            <a:r>
              <a:rPr lang="de-DE" sz="1100" dirty="0">
                <a:latin typeface="Calibri" panose="020F0502020204030204" pitchFamily="34" charset="0"/>
                <a:ea typeface="Calibri" panose="020F0502020204030204" pitchFamily="34" charset="0"/>
                <a:cs typeface="Times New Roman" panose="02020603050405020304" pitchFamily="18" charset="0"/>
              </a:rPr>
              <a:t> 	</a:t>
            </a:r>
            <a:r>
              <a:rPr lang="de-DE" sz="1100" b="1" dirty="0">
                <a:latin typeface="Calibri" panose="020F0502020204030204" pitchFamily="34" charset="0"/>
                <a:ea typeface="Calibri" panose="020F0502020204030204" pitchFamily="34" charset="0"/>
                <a:cs typeface="Times New Roman" panose="02020603050405020304" pitchFamily="18" charset="0"/>
              </a:rPr>
              <a:t>1997	</a:t>
            </a:r>
            <a:r>
              <a:rPr lang="de-DE" sz="1100" dirty="0">
                <a:latin typeface="Calibri" panose="020F0502020204030204" pitchFamily="34" charset="0"/>
                <a:ea typeface="Calibri" panose="020F0502020204030204" pitchFamily="34" charset="0"/>
                <a:cs typeface="Times New Roman" panose="02020603050405020304" pitchFamily="18" charset="0"/>
              </a:rPr>
              <a:t>		</a:t>
            </a: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Größe: 23 x 35</a:t>
            </a: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Maltechnik: Aquarell				</a:t>
            </a: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 </a:t>
            </a: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Preis: </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hteck 7">
            <a:extLst>
              <a:ext uri="{FF2B5EF4-FFF2-40B4-BE49-F238E27FC236}">
                <a16:creationId xmlns:a16="http://schemas.microsoft.com/office/drawing/2014/main" id="{2A585E60-FD34-417A-BB10-96C86BEFCE79}"/>
              </a:ext>
            </a:extLst>
          </p:cNvPr>
          <p:cNvSpPr/>
          <p:nvPr/>
        </p:nvSpPr>
        <p:spPr>
          <a:xfrm>
            <a:off x="8505125" y="3678394"/>
            <a:ext cx="2358618" cy="1107996"/>
          </a:xfrm>
          <a:prstGeom prst="rect">
            <a:avLst/>
          </a:prstGeom>
        </p:spPr>
        <p:txBody>
          <a:bodyPr wrap="square">
            <a:spAutoFit/>
          </a:bodyPr>
          <a:lstStyle/>
          <a:p>
            <a:pPr marL="457200">
              <a:spcAft>
                <a:spcPts val="0"/>
              </a:spcAft>
            </a:pPr>
            <a:r>
              <a:rPr lang="de-DE" sz="1100" b="1" dirty="0">
                <a:latin typeface="Calibri" panose="020F0502020204030204" pitchFamily="34" charset="0"/>
                <a:ea typeface="Calibri" panose="020F0502020204030204" pitchFamily="34" charset="0"/>
                <a:cs typeface="Times New Roman" panose="02020603050405020304" pitchFamily="18" charset="0"/>
              </a:rPr>
              <a:t>24. </a:t>
            </a:r>
            <a:r>
              <a:rPr lang="de-DE" sz="1100" b="1" dirty="0" err="1">
                <a:latin typeface="Calibri" panose="020F0502020204030204" pitchFamily="34" charset="0"/>
                <a:ea typeface="Calibri" panose="020F0502020204030204" pitchFamily="34" charset="0"/>
                <a:cs typeface="Times New Roman" panose="02020603050405020304" pitchFamily="18" charset="0"/>
              </a:rPr>
              <a:t>o.T</a:t>
            </a:r>
            <a:r>
              <a:rPr lang="de-DE" sz="1100" b="1" dirty="0">
                <a:latin typeface="Calibri" panose="020F0502020204030204" pitchFamily="34" charset="0"/>
                <a:ea typeface="Calibri" panose="020F0502020204030204" pitchFamily="34" charset="0"/>
                <a:cs typeface="Times New Roman" panose="02020603050405020304" pitchFamily="18" charset="0"/>
              </a:rPr>
              <a:t>.  		2011</a:t>
            </a:r>
            <a:endParaRPr lang="de-DE" sz="1100" dirty="0">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Größe: 29 x 23</a:t>
            </a: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Maltechnik: Collage, Kreide</a:t>
            </a:r>
          </a:p>
          <a:p>
            <a:pPr marL="457200">
              <a:spcAft>
                <a:spcPts val="0"/>
              </a:spcAft>
            </a:pPr>
            <a:endParaRPr lang="de-DE" sz="1100" dirty="0">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	</a:t>
            </a: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Preis:</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51772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50FB85-CF7C-4DF5-AC0E-BBE2AE47E714}"/>
              </a:ext>
            </a:extLst>
          </p:cNvPr>
          <p:cNvSpPr>
            <a:spLocks noGrp="1"/>
          </p:cNvSpPr>
          <p:nvPr>
            <p:ph type="title"/>
          </p:nvPr>
        </p:nvSpPr>
        <p:spPr/>
        <p:txBody>
          <a:bodyPr>
            <a:normAutofit/>
          </a:bodyPr>
          <a:lstStyle/>
          <a:p>
            <a:r>
              <a:rPr lang="de-DE" sz="5400" dirty="0"/>
              <a:t>Mit Kunst Kindern Helfen</a:t>
            </a:r>
          </a:p>
        </p:txBody>
      </p:sp>
      <p:sp>
        <p:nvSpPr>
          <p:cNvPr id="3" name="Inhaltsplatzhalter 2">
            <a:extLst>
              <a:ext uri="{FF2B5EF4-FFF2-40B4-BE49-F238E27FC236}">
                <a16:creationId xmlns:a16="http://schemas.microsoft.com/office/drawing/2014/main" id="{AB274C69-A62B-4369-AC31-2AFC44B3820E}"/>
              </a:ext>
            </a:extLst>
          </p:cNvPr>
          <p:cNvSpPr>
            <a:spLocks noGrp="1"/>
          </p:cNvSpPr>
          <p:nvPr>
            <p:ph sz="half" idx="1"/>
          </p:nvPr>
        </p:nvSpPr>
        <p:spPr/>
        <p:txBody>
          <a:bodyPr>
            <a:normAutofit fontScale="77500" lnSpcReduction="20000"/>
          </a:bodyPr>
          <a:lstStyle/>
          <a:p>
            <a:r>
              <a:rPr lang="de-DE" dirty="0"/>
              <a:t>Im Sommer reifte der in Kißlegg lebenden Künstlerin Gisela Wegner-</a:t>
            </a:r>
            <a:r>
              <a:rPr lang="de-DE" dirty="0" err="1"/>
              <a:t>Gamerdinger</a:t>
            </a:r>
            <a:r>
              <a:rPr lang="de-DE" dirty="0"/>
              <a:t> die Idee,  Bilder aus ihrem riesigen Fundus für einen guten Zweck zu spenden.</a:t>
            </a:r>
          </a:p>
          <a:p>
            <a:r>
              <a:rPr lang="de-DE" dirty="0"/>
              <a:t>Ihre Werke sind geprägt durch eine große Variation verschiedener Techniken. </a:t>
            </a:r>
          </a:p>
          <a:p>
            <a:r>
              <a:rPr lang="de-DE" dirty="0"/>
              <a:t>In ihrer Malerei wendet sich die Künstlerin häufig Motiven aus ihrer unmittelbaren Umgebung zu. </a:t>
            </a:r>
          </a:p>
          <a:p>
            <a:r>
              <a:rPr lang="de-DE" dirty="0"/>
              <a:t>Die Eindrücke aus ihren zahlreichen Aufenthalten in der Bretagne finden in farbig bewegten Bildern und Collagen ihren Inhalt. </a:t>
            </a:r>
          </a:p>
          <a:p>
            <a:endParaRPr lang="de-DE" dirty="0"/>
          </a:p>
          <a:p>
            <a:endParaRPr lang="de-DE" dirty="0"/>
          </a:p>
          <a:p>
            <a:endParaRPr lang="de-DE" dirty="0"/>
          </a:p>
          <a:p>
            <a:endParaRPr lang="de-DE" dirty="0"/>
          </a:p>
        </p:txBody>
      </p:sp>
      <p:sp>
        <p:nvSpPr>
          <p:cNvPr id="4" name="Inhaltsplatzhalter 3">
            <a:extLst>
              <a:ext uri="{FF2B5EF4-FFF2-40B4-BE49-F238E27FC236}">
                <a16:creationId xmlns:a16="http://schemas.microsoft.com/office/drawing/2014/main" id="{F1584D33-7E3F-4965-BEDC-1D3E3CE602F8}"/>
              </a:ext>
            </a:extLst>
          </p:cNvPr>
          <p:cNvSpPr>
            <a:spLocks noGrp="1"/>
          </p:cNvSpPr>
          <p:nvPr>
            <p:ph sz="half" idx="2"/>
          </p:nvPr>
        </p:nvSpPr>
        <p:spPr/>
        <p:txBody>
          <a:bodyPr>
            <a:normAutofit fontScale="77500" lnSpcReduction="20000"/>
          </a:bodyPr>
          <a:lstStyle/>
          <a:p>
            <a:endParaRPr lang="de-DE" dirty="0"/>
          </a:p>
          <a:p>
            <a:r>
              <a:rPr lang="de-DE" dirty="0"/>
              <a:t>Sie können bei der Benefiz-Ausstellung in den Geschäftsräumen von PEKANA am Samstag, 25. April die ausgestellten Werke kaufen. </a:t>
            </a:r>
          </a:p>
          <a:p>
            <a:r>
              <a:rPr lang="de-DE" dirty="0"/>
              <a:t>Die Bilder können auch über das Internet unter </a:t>
            </a:r>
            <a:r>
              <a:rPr lang="de-DE" dirty="0">
                <a:hlinkClick r:id="rId2"/>
              </a:rPr>
              <a:t>www.pekana.de</a:t>
            </a:r>
            <a:r>
              <a:rPr lang="de-DE" dirty="0"/>
              <a:t> ausgesucht und bestellt werden. </a:t>
            </a:r>
          </a:p>
          <a:p>
            <a:r>
              <a:rPr lang="de-DE" dirty="0"/>
              <a:t>Fragen und Angebote an: </a:t>
            </a:r>
            <a:r>
              <a:rPr lang="de-DE" dirty="0">
                <a:hlinkClick r:id="rId3"/>
              </a:rPr>
              <a:t>nn@gmx.de</a:t>
            </a:r>
            <a:endParaRPr lang="de-DE" dirty="0"/>
          </a:p>
          <a:p>
            <a:r>
              <a:rPr lang="de-DE" dirty="0"/>
              <a:t>Die Erlöse erhalten zu 100 %  die  Kinderstiftung Allgäu und das Kinder-Hospiz St. Nikolaus.</a:t>
            </a:r>
          </a:p>
          <a:p>
            <a:endParaRPr lang="de-DE" dirty="0"/>
          </a:p>
        </p:txBody>
      </p:sp>
    </p:spTree>
    <p:extLst>
      <p:ext uri="{BB962C8B-B14F-4D97-AF65-F5344CB8AC3E}">
        <p14:creationId xmlns:p14="http://schemas.microsoft.com/office/powerpoint/2010/main" val="29889055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504954-F839-46BB-8734-CAF34E874ACF}"/>
              </a:ext>
            </a:extLst>
          </p:cNvPr>
          <p:cNvSpPr>
            <a:spLocks noGrp="1"/>
          </p:cNvSpPr>
          <p:nvPr>
            <p:ph type="title"/>
          </p:nvPr>
        </p:nvSpPr>
        <p:spPr/>
        <p:txBody>
          <a:bodyPr/>
          <a:lstStyle/>
          <a:p>
            <a:pPr algn="ctr"/>
            <a:r>
              <a:rPr lang="de-DE" dirty="0"/>
              <a:t>Pflanzliches</a:t>
            </a:r>
          </a:p>
        </p:txBody>
      </p:sp>
      <p:pic>
        <p:nvPicPr>
          <p:cNvPr id="5" name="Inhaltsplatzhalter 4">
            <a:extLst>
              <a:ext uri="{FF2B5EF4-FFF2-40B4-BE49-F238E27FC236}">
                <a16:creationId xmlns:a16="http://schemas.microsoft.com/office/drawing/2014/main" id="{EE9A1B29-0DD9-4E92-8EAD-6EA15AF9482D}"/>
              </a:ext>
            </a:extLst>
          </p:cNvPr>
          <p:cNvPicPr>
            <a:picLocks noGrp="1"/>
          </p:cNvPicPr>
          <p:nvPr>
            <p:ph sz="half" idx="1"/>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449217" y="2148415"/>
            <a:ext cx="2572913" cy="1982681"/>
          </a:xfrm>
          <a:prstGeom prst="rect">
            <a:avLst/>
          </a:prstGeom>
        </p:spPr>
      </p:pic>
      <p:pic>
        <p:nvPicPr>
          <p:cNvPr id="6" name="Inhaltsplatzhalter 5">
            <a:extLst>
              <a:ext uri="{FF2B5EF4-FFF2-40B4-BE49-F238E27FC236}">
                <a16:creationId xmlns:a16="http://schemas.microsoft.com/office/drawing/2014/main" id="{D212A7D6-5271-48AD-8CD6-6CA139AC4A21}"/>
              </a:ext>
            </a:extLst>
          </p:cNvPr>
          <p:cNvPicPr>
            <a:picLocks noGrp="1"/>
          </p:cNvPicPr>
          <p:nvPr>
            <p:ph sz="half" idx="2"/>
          </p:nvPr>
        </p:nvPicPr>
        <p:blipFill>
          <a:blip r:embed="rId4" cstate="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183740" y="2183527"/>
            <a:ext cx="3871112" cy="1963856"/>
          </a:xfrm>
          <a:prstGeom prst="rect">
            <a:avLst/>
          </a:prstGeom>
        </p:spPr>
      </p:pic>
      <p:sp>
        <p:nvSpPr>
          <p:cNvPr id="7" name="Rechteck 6">
            <a:extLst>
              <a:ext uri="{FF2B5EF4-FFF2-40B4-BE49-F238E27FC236}">
                <a16:creationId xmlns:a16="http://schemas.microsoft.com/office/drawing/2014/main" id="{E4F7DBAF-BEC2-4647-9FFE-6FB1A0BE44BF}"/>
              </a:ext>
            </a:extLst>
          </p:cNvPr>
          <p:cNvSpPr/>
          <p:nvPr/>
        </p:nvSpPr>
        <p:spPr>
          <a:xfrm>
            <a:off x="3619479" y="2870110"/>
            <a:ext cx="2572913" cy="1277273"/>
          </a:xfrm>
          <a:prstGeom prst="rect">
            <a:avLst/>
          </a:prstGeom>
        </p:spPr>
        <p:txBody>
          <a:bodyPr wrap="square">
            <a:spAutoFit/>
          </a:bodyPr>
          <a:lstStyle/>
          <a:p>
            <a:pPr marL="457200">
              <a:spcAft>
                <a:spcPts val="0"/>
              </a:spcAft>
            </a:pPr>
            <a:r>
              <a:rPr lang="de-DE" sz="1100" b="1" dirty="0">
                <a:latin typeface="Calibri" panose="020F0502020204030204" pitchFamily="34" charset="0"/>
                <a:ea typeface="Calibri" panose="020F0502020204030204" pitchFamily="34" charset="0"/>
                <a:cs typeface="Times New Roman" panose="02020603050405020304" pitchFamily="18" charset="0"/>
              </a:rPr>
              <a:t>25. Drucke 1 Diptychon 2005						</a:t>
            </a:r>
            <a:endParaRPr lang="de-DE" sz="1100" dirty="0">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Größe: 29 x 39</a:t>
            </a: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Maltechnik: Siebdruck</a:t>
            </a: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 </a:t>
            </a: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Preis:</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hteck 7">
            <a:extLst>
              <a:ext uri="{FF2B5EF4-FFF2-40B4-BE49-F238E27FC236}">
                <a16:creationId xmlns:a16="http://schemas.microsoft.com/office/drawing/2014/main" id="{73F72F02-DCA3-4B4F-9046-627127F73F51}"/>
              </a:ext>
            </a:extLst>
          </p:cNvPr>
          <p:cNvSpPr/>
          <p:nvPr/>
        </p:nvSpPr>
        <p:spPr>
          <a:xfrm>
            <a:off x="8411179" y="4350253"/>
            <a:ext cx="2643673" cy="938719"/>
          </a:xfrm>
          <a:prstGeom prst="rect">
            <a:avLst/>
          </a:prstGeom>
        </p:spPr>
        <p:txBody>
          <a:bodyPr wrap="square">
            <a:spAutoFit/>
          </a:bodyPr>
          <a:lstStyle/>
          <a:p>
            <a:pPr marL="457200">
              <a:spcAft>
                <a:spcPts val="0"/>
              </a:spcAft>
            </a:pPr>
            <a:r>
              <a:rPr lang="de-DE" sz="1100" b="1" dirty="0">
                <a:latin typeface="Calibri" panose="020F0502020204030204" pitchFamily="34" charset="0"/>
                <a:ea typeface="Calibri" panose="020F0502020204030204" pitchFamily="34" charset="0"/>
                <a:cs typeface="Times New Roman" panose="02020603050405020304" pitchFamily="18" charset="0"/>
              </a:rPr>
              <a:t>26. Drucke 2 Triptychon 2005</a:t>
            </a:r>
            <a:r>
              <a:rPr lang="de-DE" sz="1100" dirty="0">
                <a:latin typeface="Calibri" panose="020F0502020204030204" pitchFamily="34" charset="0"/>
                <a:ea typeface="Calibri" panose="020F0502020204030204" pitchFamily="34" charset="0"/>
                <a:cs typeface="Times New Roman" panose="02020603050405020304" pitchFamily="18" charset="0"/>
              </a:rPr>
              <a:t>	</a:t>
            </a: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Größe: je 23 x 17 </a:t>
            </a: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Maltechnik:  Siebdruck</a:t>
            </a: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 </a:t>
            </a: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Preis</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539178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9EBAE1-A007-4182-987E-6E338F36CDE0}"/>
              </a:ext>
            </a:extLst>
          </p:cNvPr>
          <p:cNvSpPr>
            <a:spLocks noGrp="1"/>
          </p:cNvSpPr>
          <p:nvPr>
            <p:ph type="title"/>
          </p:nvPr>
        </p:nvSpPr>
        <p:spPr/>
        <p:txBody>
          <a:bodyPr/>
          <a:lstStyle/>
          <a:p>
            <a:pPr algn="ctr"/>
            <a:r>
              <a:rPr lang="de-DE" dirty="0"/>
              <a:t>Pflanzliches</a:t>
            </a:r>
          </a:p>
        </p:txBody>
      </p:sp>
      <p:pic>
        <p:nvPicPr>
          <p:cNvPr id="5" name="Inhaltsplatzhalter 4">
            <a:extLst>
              <a:ext uri="{FF2B5EF4-FFF2-40B4-BE49-F238E27FC236}">
                <a16:creationId xmlns:a16="http://schemas.microsoft.com/office/drawing/2014/main" id="{1E7D8690-A9FA-405F-814B-989B6C30FCE9}"/>
              </a:ext>
            </a:extLst>
          </p:cNvPr>
          <p:cNvPicPr>
            <a:picLocks noGrp="1"/>
          </p:cNvPicPr>
          <p:nvPr>
            <p:ph sz="half" idx="1"/>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1449216" y="2171052"/>
            <a:ext cx="2686555" cy="1729829"/>
          </a:xfrm>
          <a:prstGeom prst="rect">
            <a:avLst/>
          </a:prstGeom>
        </p:spPr>
      </p:pic>
      <p:pic>
        <p:nvPicPr>
          <p:cNvPr id="6" name="Inhaltsplatzhalter 5">
            <a:extLst>
              <a:ext uri="{FF2B5EF4-FFF2-40B4-BE49-F238E27FC236}">
                <a16:creationId xmlns:a16="http://schemas.microsoft.com/office/drawing/2014/main" id="{4B23C4AD-2508-47AD-84A4-E8045D0F464F}"/>
              </a:ext>
            </a:extLst>
          </p:cNvPr>
          <p:cNvPicPr>
            <a:picLocks noGrp="1"/>
          </p:cNvPicPr>
          <p:nvPr>
            <p:ph sz="half" idx="2"/>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889637" y="2104788"/>
            <a:ext cx="3165215" cy="1862356"/>
          </a:xfrm>
          <a:prstGeom prst="rect">
            <a:avLst/>
          </a:prstGeom>
        </p:spPr>
      </p:pic>
      <p:sp>
        <p:nvSpPr>
          <p:cNvPr id="7" name="Rechteck 6">
            <a:extLst>
              <a:ext uri="{FF2B5EF4-FFF2-40B4-BE49-F238E27FC236}">
                <a16:creationId xmlns:a16="http://schemas.microsoft.com/office/drawing/2014/main" id="{0EE8C88B-3397-40B1-A18C-6D7E8C6C6315}"/>
              </a:ext>
            </a:extLst>
          </p:cNvPr>
          <p:cNvSpPr/>
          <p:nvPr/>
        </p:nvSpPr>
        <p:spPr>
          <a:xfrm>
            <a:off x="3701933" y="2843284"/>
            <a:ext cx="2792964" cy="1107996"/>
          </a:xfrm>
          <a:prstGeom prst="rect">
            <a:avLst/>
          </a:prstGeom>
        </p:spPr>
        <p:txBody>
          <a:bodyPr wrap="square">
            <a:spAutoFit/>
          </a:bodyPr>
          <a:lstStyle/>
          <a:p>
            <a:pPr marL="457200">
              <a:spcAft>
                <a:spcPts val="0"/>
              </a:spcAft>
            </a:pPr>
            <a:r>
              <a:rPr lang="de-DE" sz="1100" b="1" dirty="0">
                <a:latin typeface="Calibri" panose="020F0502020204030204" pitchFamily="34" charset="0"/>
                <a:ea typeface="Calibri" panose="020F0502020204030204" pitchFamily="34" charset="0"/>
                <a:cs typeface="Times New Roman" panose="02020603050405020304" pitchFamily="18" charset="0"/>
              </a:rPr>
              <a:t>27. Tulpengewächse Diptychon 2019</a:t>
            </a:r>
            <a:r>
              <a:rPr lang="de-DE" sz="1100" dirty="0">
                <a:latin typeface="Calibri" panose="020F0502020204030204" pitchFamily="34" charset="0"/>
                <a:ea typeface="Calibri" panose="020F0502020204030204" pitchFamily="34" charset="0"/>
                <a:cs typeface="Times New Roman" panose="02020603050405020304" pitchFamily="18" charset="0"/>
              </a:rPr>
              <a:t>			</a:t>
            </a: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Größe: 20 x 15</a:t>
            </a: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Maltechnik: Zeichnung Acryl</a:t>
            </a: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 </a:t>
            </a: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Preis:</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hteck 7">
            <a:extLst>
              <a:ext uri="{FF2B5EF4-FFF2-40B4-BE49-F238E27FC236}">
                <a16:creationId xmlns:a16="http://schemas.microsoft.com/office/drawing/2014/main" id="{677D2536-0FC7-46CD-B945-593D6804AE30}"/>
              </a:ext>
            </a:extLst>
          </p:cNvPr>
          <p:cNvSpPr/>
          <p:nvPr/>
        </p:nvSpPr>
        <p:spPr>
          <a:xfrm>
            <a:off x="8352199" y="3959734"/>
            <a:ext cx="2702653" cy="1446550"/>
          </a:xfrm>
          <a:prstGeom prst="rect">
            <a:avLst/>
          </a:prstGeom>
        </p:spPr>
        <p:txBody>
          <a:bodyPr wrap="square">
            <a:spAutoFit/>
          </a:bodyPr>
          <a:lstStyle/>
          <a:p>
            <a:pPr marL="457200">
              <a:spcAft>
                <a:spcPts val="0"/>
              </a:spcAft>
            </a:pPr>
            <a:endParaRPr lang="de-DE" sz="1100" b="1" dirty="0">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de-DE" sz="1100" b="1" dirty="0">
                <a:latin typeface="Calibri" panose="020F0502020204030204" pitchFamily="34" charset="0"/>
                <a:ea typeface="Calibri" panose="020F0502020204030204" pitchFamily="34" charset="0"/>
                <a:cs typeface="Times New Roman" panose="02020603050405020304" pitchFamily="18" charset="0"/>
              </a:rPr>
              <a:t>28. </a:t>
            </a:r>
            <a:r>
              <a:rPr lang="de-DE" sz="1100" b="1" dirty="0" err="1">
                <a:latin typeface="Calibri" panose="020F0502020204030204" pitchFamily="34" charset="0"/>
                <a:ea typeface="Calibri" panose="020F0502020204030204" pitchFamily="34" charset="0"/>
                <a:cs typeface="Times New Roman" panose="02020603050405020304" pitchFamily="18" charset="0"/>
              </a:rPr>
              <a:t>o.T</a:t>
            </a:r>
            <a:r>
              <a:rPr lang="de-DE" sz="1100" b="1" dirty="0">
                <a:latin typeface="Calibri" panose="020F0502020204030204" pitchFamily="34" charset="0"/>
                <a:ea typeface="Calibri" panose="020F0502020204030204" pitchFamily="34" charset="0"/>
                <a:cs typeface="Times New Roman" panose="02020603050405020304" pitchFamily="18" charset="0"/>
              </a:rPr>
              <a:t>.</a:t>
            </a:r>
            <a:r>
              <a:rPr lang="de-DE" sz="1100" dirty="0">
                <a:latin typeface="Calibri" panose="020F0502020204030204" pitchFamily="34" charset="0"/>
                <a:ea typeface="Calibri" panose="020F0502020204030204" pitchFamily="34" charset="0"/>
                <a:cs typeface="Times New Roman" panose="02020603050405020304" pitchFamily="18" charset="0"/>
              </a:rPr>
              <a:t>  (Réunion) </a:t>
            </a:r>
            <a:r>
              <a:rPr lang="de-DE" sz="1100" b="1" dirty="0">
                <a:latin typeface="Calibri" panose="020F0502020204030204" pitchFamily="34" charset="0"/>
                <a:ea typeface="Calibri" panose="020F0502020204030204" pitchFamily="34" charset="0"/>
                <a:cs typeface="Times New Roman" panose="02020603050405020304" pitchFamily="18" charset="0"/>
              </a:rPr>
              <a:t>Diptychon</a:t>
            </a:r>
            <a:r>
              <a:rPr lang="de-DE" sz="1100" dirty="0">
                <a:latin typeface="Calibri" panose="020F0502020204030204" pitchFamily="34" charset="0"/>
                <a:ea typeface="Calibri" panose="020F0502020204030204" pitchFamily="34" charset="0"/>
                <a:cs typeface="Times New Roman" panose="02020603050405020304" pitchFamily="18" charset="0"/>
              </a:rPr>
              <a:t> </a:t>
            </a:r>
            <a:r>
              <a:rPr lang="de-DE" sz="1100" b="1" dirty="0">
                <a:latin typeface="Calibri" panose="020F0502020204030204" pitchFamily="34" charset="0"/>
                <a:ea typeface="Calibri" panose="020F0502020204030204" pitchFamily="34" charset="0"/>
                <a:cs typeface="Times New Roman" panose="02020603050405020304" pitchFamily="18" charset="0"/>
              </a:rPr>
              <a:t>2017</a:t>
            </a:r>
            <a:r>
              <a:rPr lang="de-DE" sz="1100" dirty="0">
                <a:latin typeface="Calibri" panose="020F0502020204030204" pitchFamily="34" charset="0"/>
                <a:ea typeface="Calibri" panose="020F0502020204030204" pitchFamily="34" charset="0"/>
                <a:cs typeface="Times New Roman" panose="02020603050405020304" pitchFamily="18" charset="0"/>
              </a:rPr>
              <a:t>							</a:t>
            </a: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Größe: 25 x 25</a:t>
            </a: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Maltechnik: Collage</a:t>
            </a: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 </a:t>
            </a: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VK-Preis: </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262373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0E845F-3FC3-4EFA-9BF1-DF9219CA4432}"/>
              </a:ext>
            </a:extLst>
          </p:cNvPr>
          <p:cNvSpPr>
            <a:spLocks noGrp="1"/>
          </p:cNvSpPr>
          <p:nvPr>
            <p:ph type="title"/>
          </p:nvPr>
        </p:nvSpPr>
        <p:spPr/>
        <p:txBody>
          <a:bodyPr/>
          <a:lstStyle/>
          <a:p>
            <a:pPr algn="ctr"/>
            <a:r>
              <a:rPr lang="de-DE" dirty="0"/>
              <a:t>Pflanzliches</a:t>
            </a:r>
          </a:p>
        </p:txBody>
      </p:sp>
      <p:pic>
        <p:nvPicPr>
          <p:cNvPr id="5" name="Inhaltsplatzhalter 4">
            <a:extLst>
              <a:ext uri="{FF2B5EF4-FFF2-40B4-BE49-F238E27FC236}">
                <a16:creationId xmlns:a16="http://schemas.microsoft.com/office/drawing/2014/main" id="{BE6338A2-1BE2-441C-A941-A2432180439E}"/>
              </a:ext>
            </a:extLst>
          </p:cNvPr>
          <p:cNvPicPr>
            <a:picLocks noGrp="1"/>
          </p:cNvPicPr>
          <p:nvPr>
            <p:ph sz="half" idx="1"/>
          </p:nvPr>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1510206" y="2130391"/>
            <a:ext cx="2194667" cy="2131215"/>
          </a:xfrm>
          <a:prstGeom prst="rect">
            <a:avLst/>
          </a:prstGeom>
        </p:spPr>
      </p:pic>
      <p:pic>
        <p:nvPicPr>
          <p:cNvPr id="6" name="Inhaltsplatzhalter 5">
            <a:extLst>
              <a:ext uri="{FF2B5EF4-FFF2-40B4-BE49-F238E27FC236}">
                <a16:creationId xmlns:a16="http://schemas.microsoft.com/office/drawing/2014/main" id="{45539DB6-33DB-4DE2-8B7B-ABE51C268F82}"/>
              </a:ext>
            </a:extLst>
          </p:cNvPr>
          <p:cNvPicPr>
            <a:picLocks noGrp="1"/>
          </p:cNvPicPr>
          <p:nvPr>
            <p:ph sz="half" idx="2"/>
          </p:nvPr>
        </p:nvPicPr>
        <p:blipFill>
          <a:blip r:embed="rId4" cstate="print">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tretch>
            <a:fillRect/>
          </a:stretch>
        </p:blipFill>
        <p:spPr>
          <a:xfrm rot="5400000">
            <a:off x="6269013" y="1934438"/>
            <a:ext cx="1943635" cy="2492596"/>
          </a:xfrm>
          <a:prstGeom prst="rect">
            <a:avLst/>
          </a:prstGeom>
        </p:spPr>
      </p:pic>
      <p:sp>
        <p:nvSpPr>
          <p:cNvPr id="7" name="Rechteck 6">
            <a:extLst>
              <a:ext uri="{FF2B5EF4-FFF2-40B4-BE49-F238E27FC236}">
                <a16:creationId xmlns:a16="http://schemas.microsoft.com/office/drawing/2014/main" id="{AE34A4A4-38FC-4EA0-875E-CD4A7849562D}"/>
              </a:ext>
            </a:extLst>
          </p:cNvPr>
          <p:cNvSpPr/>
          <p:nvPr/>
        </p:nvSpPr>
        <p:spPr>
          <a:xfrm>
            <a:off x="3350860" y="3038152"/>
            <a:ext cx="2643673" cy="1277273"/>
          </a:xfrm>
          <a:prstGeom prst="rect">
            <a:avLst/>
          </a:prstGeom>
        </p:spPr>
        <p:txBody>
          <a:bodyPr wrap="square">
            <a:spAutoFit/>
          </a:bodyPr>
          <a:lstStyle/>
          <a:p>
            <a:pPr marL="457200">
              <a:spcAft>
                <a:spcPts val="0"/>
              </a:spcAft>
            </a:pPr>
            <a:r>
              <a:rPr lang="de-DE" sz="1100" b="1" dirty="0">
                <a:latin typeface="Calibri" panose="020F0502020204030204" pitchFamily="34" charset="0"/>
                <a:ea typeface="Calibri" panose="020F0502020204030204" pitchFamily="34" charset="0"/>
                <a:cs typeface="Times New Roman" panose="02020603050405020304" pitchFamily="18" charset="0"/>
              </a:rPr>
              <a:t>29. Pflanzliches 1</a:t>
            </a:r>
            <a:r>
              <a:rPr lang="de-DE" sz="1100" dirty="0">
                <a:latin typeface="Calibri" panose="020F0502020204030204" pitchFamily="34" charset="0"/>
                <a:ea typeface="Calibri" panose="020F0502020204030204" pitchFamily="34" charset="0"/>
                <a:cs typeface="Times New Roman" panose="02020603050405020304" pitchFamily="18" charset="0"/>
              </a:rPr>
              <a:t>							</a:t>
            </a: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Größe: 25 x 25</a:t>
            </a: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Maltechnik: </a:t>
            </a: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 </a:t>
            </a: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Preis: </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hteck 7">
            <a:extLst>
              <a:ext uri="{FF2B5EF4-FFF2-40B4-BE49-F238E27FC236}">
                <a16:creationId xmlns:a16="http://schemas.microsoft.com/office/drawing/2014/main" id="{E37DE373-784A-4FFD-87F1-69ABFB2C0E1B}"/>
              </a:ext>
            </a:extLst>
          </p:cNvPr>
          <p:cNvSpPr/>
          <p:nvPr/>
        </p:nvSpPr>
        <p:spPr>
          <a:xfrm>
            <a:off x="8133115" y="2984333"/>
            <a:ext cx="2643673" cy="1277273"/>
          </a:xfrm>
          <a:prstGeom prst="rect">
            <a:avLst/>
          </a:prstGeom>
        </p:spPr>
        <p:txBody>
          <a:bodyPr wrap="square">
            <a:spAutoFit/>
          </a:bodyPr>
          <a:lstStyle/>
          <a:p>
            <a:pPr marL="457200">
              <a:spcAft>
                <a:spcPts val="0"/>
              </a:spcAft>
            </a:pPr>
            <a:r>
              <a:rPr lang="de-DE" sz="1100" b="1" dirty="0">
                <a:latin typeface="Calibri" panose="020F0502020204030204" pitchFamily="34" charset="0"/>
                <a:ea typeface="Calibri" panose="020F0502020204030204" pitchFamily="34" charset="0"/>
                <a:cs typeface="Times New Roman" panose="02020603050405020304" pitchFamily="18" charset="0"/>
              </a:rPr>
              <a:t>30. Blätter 1 		2007	</a:t>
            </a:r>
            <a:endParaRPr lang="de-DE" sz="1100" dirty="0">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endParaRPr lang="de-DE" sz="1100" dirty="0">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endParaRPr lang="de-DE" sz="1100" dirty="0">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Größe: 50 x 65</a:t>
            </a: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Maltechnik: Aquarell/ Zeichnung</a:t>
            </a:r>
          </a:p>
          <a:p>
            <a:pPr marL="457200">
              <a:spcAft>
                <a:spcPts val="0"/>
              </a:spcAft>
            </a:pPr>
            <a:r>
              <a:rPr lang="de-DE" sz="1100" b="1" dirty="0">
                <a:latin typeface="Calibri" panose="020F0502020204030204" pitchFamily="34" charset="0"/>
                <a:ea typeface="Calibri" panose="020F0502020204030204" pitchFamily="34" charset="0"/>
                <a:cs typeface="Times New Roman" panose="02020603050405020304" pitchFamily="18" charset="0"/>
              </a:rPr>
              <a:t> </a:t>
            </a:r>
            <a:endParaRPr lang="de-DE" sz="1100" dirty="0">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Preis:</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904677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9232D2-DA26-4CC5-A08D-02FFA1D9B5F3}"/>
              </a:ext>
            </a:extLst>
          </p:cNvPr>
          <p:cNvSpPr>
            <a:spLocks noGrp="1"/>
          </p:cNvSpPr>
          <p:nvPr>
            <p:ph type="title"/>
          </p:nvPr>
        </p:nvSpPr>
        <p:spPr/>
        <p:txBody>
          <a:bodyPr/>
          <a:lstStyle/>
          <a:p>
            <a:pPr algn="ctr"/>
            <a:r>
              <a:rPr lang="de-DE" dirty="0"/>
              <a:t>Pflanzliches</a:t>
            </a:r>
          </a:p>
        </p:txBody>
      </p:sp>
      <p:pic>
        <p:nvPicPr>
          <p:cNvPr id="5" name="Inhaltsplatzhalter 4">
            <a:extLst>
              <a:ext uri="{FF2B5EF4-FFF2-40B4-BE49-F238E27FC236}">
                <a16:creationId xmlns:a16="http://schemas.microsoft.com/office/drawing/2014/main" id="{D2FFBF5C-E46F-40A5-8FE0-FFDD214BD9C1}"/>
              </a:ext>
            </a:extLst>
          </p:cNvPr>
          <p:cNvPicPr>
            <a:picLocks noGrp="1"/>
          </p:cNvPicPr>
          <p:nvPr>
            <p:ph sz="half" idx="1"/>
          </p:nvPr>
        </p:nvPicPr>
        <p:blipFill>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rot="16200000">
            <a:off x="1682359" y="1920325"/>
            <a:ext cx="1960214" cy="2426497"/>
          </a:xfrm>
          <a:prstGeom prst="rect">
            <a:avLst/>
          </a:prstGeom>
        </p:spPr>
      </p:pic>
      <p:pic>
        <p:nvPicPr>
          <p:cNvPr id="6" name="Inhaltsplatzhalter 5">
            <a:extLst>
              <a:ext uri="{FF2B5EF4-FFF2-40B4-BE49-F238E27FC236}">
                <a16:creationId xmlns:a16="http://schemas.microsoft.com/office/drawing/2014/main" id="{24C695FF-81CC-4A48-AFA9-E40068C66D2D}"/>
              </a:ext>
            </a:extLst>
          </p:cNvPr>
          <p:cNvPicPr>
            <a:picLocks noGrp="1"/>
          </p:cNvPicPr>
          <p:nvPr>
            <p:ph sz="half" idx="2"/>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6570122" y="2158582"/>
            <a:ext cx="2015934" cy="1986838"/>
          </a:xfrm>
          <a:prstGeom prst="rect">
            <a:avLst/>
          </a:prstGeom>
        </p:spPr>
      </p:pic>
      <p:sp>
        <p:nvSpPr>
          <p:cNvPr id="7" name="Rechteck 6">
            <a:extLst>
              <a:ext uri="{FF2B5EF4-FFF2-40B4-BE49-F238E27FC236}">
                <a16:creationId xmlns:a16="http://schemas.microsoft.com/office/drawing/2014/main" id="{9742DD69-1130-45E5-8DC0-BF0A912F5F51}"/>
              </a:ext>
            </a:extLst>
          </p:cNvPr>
          <p:cNvSpPr/>
          <p:nvPr/>
        </p:nvSpPr>
        <p:spPr>
          <a:xfrm>
            <a:off x="3430058" y="3061406"/>
            <a:ext cx="2746310" cy="1107996"/>
          </a:xfrm>
          <a:prstGeom prst="rect">
            <a:avLst/>
          </a:prstGeom>
        </p:spPr>
        <p:txBody>
          <a:bodyPr wrap="square">
            <a:spAutoFit/>
          </a:bodyPr>
          <a:lstStyle/>
          <a:p>
            <a:pPr marL="457200">
              <a:spcAft>
                <a:spcPts val="0"/>
              </a:spcAft>
            </a:pPr>
            <a:r>
              <a:rPr lang="de-DE" sz="1100" b="1" dirty="0">
                <a:latin typeface="Calibri" panose="020F0502020204030204" pitchFamily="34" charset="0"/>
                <a:ea typeface="Calibri" panose="020F0502020204030204" pitchFamily="34" charset="0"/>
                <a:cs typeface="Times New Roman" panose="02020603050405020304" pitchFamily="18" charset="0"/>
              </a:rPr>
              <a:t>31. Blätter 2		2007				</a:t>
            </a:r>
            <a:endParaRPr lang="de-DE" sz="1100" dirty="0">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Größe: 50 x 65</a:t>
            </a: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Maltechnik: Aquarell / Zeichnung</a:t>
            </a:r>
          </a:p>
          <a:p>
            <a:pPr marL="457200">
              <a:spcAft>
                <a:spcPts val="0"/>
              </a:spcAft>
            </a:pPr>
            <a:r>
              <a:rPr lang="de-DE" sz="1100" b="1" dirty="0">
                <a:latin typeface="Calibri" panose="020F0502020204030204" pitchFamily="34" charset="0"/>
                <a:ea typeface="Calibri" panose="020F0502020204030204" pitchFamily="34" charset="0"/>
                <a:cs typeface="Times New Roman" panose="02020603050405020304" pitchFamily="18" charset="0"/>
              </a:rPr>
              <a:t> </a:t>
            </a:r>
            <a:endParaRPr lang="de-DE" sz="1100" dirty="0">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Preis:</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hteck 7">
            <a:extLst>
              <a:ext uri="{FF2B5EF4-FFF2-40B4-BE49-F238E27FC236}">
                <a16:creationId xmlns:a16="http://schemas.microsoft.com/office/drawing/2014/main" id="{27659A9F-07D0-493F-98B2-1500B16A26F0}"/>
              </a:ext>
            </a:extLst>
          </p:cNvPr>
          <p:cNvSpPr/>
          <p:nvPr/>
        </p:nvSpPr>
        <p:spPr>
          <a:xfrm>
            <a:off x="8248399" y="3127216"/>
            <a:ext cx="2494384" cy="1107996"/>
          </a:xfrm>
          <a:prstGeom prst="rect">
            <a:avLst/>
          </a:prstGeom>
        </p:spPr>
        <p:txBody>
          <a:bodyPr wrap="square">
            <a:spAutoFit/>
          </a:bodyPr>
          <a:lstStyle/>
          <a:p>
            <a:pPr marL="457200">
              <a:spcAft>
                <a:spcPts val="0"/>
              </a:spcAft>
            </a:pPr>
            <a:r>
              <a:rPr lang="de-DE" sz="1100" b="1" dirty="0">
                <a:latin typeface="Calibri" panose="020F0502020204030204" pitchFamily="34" charset="0"/>
                <a:ea typeface="Calibri" panose="020F0502020204030204" pitchFamily="34" charset="0"/>
                <a:cs typeface="Times New Roman" panose="02020603050405020304" pitchFamily="18" charset="0"/>
              </a:rPr>
              <a:t>32. Blätter 3		2017 				</a:t>
            </a:r>
            <a:endParaRPr lang="de-DE" sz="1100" dirty="0">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Größe: 30 x 30</a:t>
            </a: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Maltechnik: Collage/Zeichnung</a:t>
            </a:r>
          </a:p>
          <a:p>
            <a:pPr marL="457200">
              <a:spcAft>
                <a:spcPts val="0"/>
              </a:spcAft>
            </a:pPr>
            <a:r>
              <a:rPr lang="de-DE" sz="1100" b="1" dirty="0">
                <a:latin typeface="Calibri" panose="020F0502020204030204" pitchFamily="34" charset="0"/>
                <a:ea typeface="Calibri" panose="020F0502020204030204" pitchFamily="34" charset="0"/>
                <a:cs typeface="Times New Roman" panose="02020603050405020304" pitchFamily="18" charset="0"/>
              </a:rPr>
              <a:t> </a:t>
            </a:r>
            <a:endParaRPr lang="de-DE" sz="1100" dirty="0">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 Preis</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860219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FA327C-4203-4289-8AB9-72F7FD8F1E83}"/>
              </a:ext>
            </a:extLst>
          </p:cNvPr>
          <p:cNvSpPr>
            <a:spLocks noGrp="1"/>
          </p:cNvSpPr>
          <p:nvPr>
            <p:ph type="title"/>
          </p:nvPr>
        </p:nvSpPr>
        <p:spPr/>
        <p:txBody>
          <a:bodyPr/>
          <a:lstStyle/>
          <a:p>
            <a:pPr algn="ctr"/>
            <a:r>
              <a:rPr lang="de-DE" dirty="0"/>
              <a:t>Pflanzliches</a:t>
            </a:r>
          </a:p>
        </p:txBody>
      </p:sp>
      <p:pic>
        <p:nvPicPr>
          <p:cNvPr id="5" name="Inhaltsplatzhalter 4">
            <a:extLst>
              <a:ext uri="{FF2B5EF4-FFF2-40B4-BE49-F238E27FC236}">
                <a16:creationId xmlns:a16="http://schemas.microsoft.com/office/drawing/2014/main" id="{578C7BE2-83F2-4C14-9499-2A099E6EB989}"/>
              </a:ext>
            </a:extLst>
          </p:cNvPr>
          <p:cNvPicPr>
            <a:picLocks noGrp="1"/>
          </p:cNvPicPr>
          <p:nvPr>
            <p:ph sz="half" idx="1"/>
          </p:nvPr>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449217" y="2164551"/>
            <a:ext cx="2510565" cy="2082439"/>
          </a:xfrm>
          <a:prstGeom prst="rect">
            <a:avLst/>
          </a:prstGeom>
        </p:spPr>
      </p:pic>
      <p:pic>
        <p:nvPicPr>
          <p:cNvPr id="6" name="Inhaltsplatzhalter 5">
            <a:extLst>
              <a:ext uri="{FF2B5EF4-FFF2-40B4-BE49-F238E27FC236}">
                <a16:creationId xmlns:a16="http://schemas.microsoft.com/office/drawing/2014/main" id="{0A2BFFBB-9F5D-4F57-9F3B-822A42B0A9F4}"/>
              </a:ext>
            </a:extLst>
          </p:cNvPr>
          <p:cNvPicPr>
            <a:picLocks noGrp="1"/>
          </p:cNvPicPr>
          <p:nvPr>
            <p:ph sz="half" idx="2"/>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628378" y="2078348"/>
            <a:ext cx="1920333" cy="2468999"/>
          </a:xfrm>
          <a:prstGeom prst="rect">
            <a:avLst/>
          </a:prstGeom>
        </p:spPr>
      </p:pic>
      <p:sp>
        <p:nvSpPr>
          <p:cNvPr id="7" name="Rechteck 6">
            <a:extLst>
              <a:ext uri="{FF2B5EF4-FFF2-40B4-BE49-F238E27FC236}">
                <a16:creationId xmlns:a16="http://schemas.microsoft.com/office/drawing/2014/main" id="{F8151BB5-24FB-41B3-87B2-91CD88F9A59D}"/>
              </a:ext>
            </a:extLst>
          </p:cNvPr>
          <p:cNvSpPr/>
          <p:nvPr/>
        </p:nvSpPr>
        <p:spPr>
          <a:xfrm>
            <a:off x="3576506" y="3099815"/>
            <a:ext cx="2373086" cy="1215717"/>
          </a:xfrm>
          <a:prstGeom prst="rect">
            <a:avLst/>
          </a:prstGeom>
        </p:spPr>
        <p:txBody>
          <a:bodyPr wrap="square">
            <a:spAutoFit/>
          </a:bodyPr>
          <a:lstStyle/>
          <a:p>
            <a:pPr marL="457200">
              <a:spcAft>
                <a:spcPts val="0"/>
              </a:spcAft>
            </a:pPr>
            <a:r>
              <a:rPr lang="de-DE" sz="1100" b="1" dirty="0">
                <a:latin typeface="Calibri" panose="020F0502020204030204" pitchFamily="34" charset="0"/>
                <a:ea typeface="Calibri" panose="020F0502020204030204" pitchFamily="34" charset="0"/>
                <a:cs typeface="Times New Roman" panose="02020603050405020304" pitchFamily="18" charset="0"/>
              </a:rPr>
              <a:t>33. Blätter 4</a:t>
            </a:r>
            <a:r>
              <a:rPr lang="de-DE" sz="1100" dirty="0">
                <a:latin typeface="Calibri" panose="020F0502020204030204" pitchFamily="34" charset="0"/>
                <a:ea typeface="Calibri" panose="020F0502020204030204" pitchFamily="34" charset="0"/>
                <a:cs typeface="Times New Roman" panose="02020603050405020304" pitchFamily="18" charset="0"/>
              </a:rPr>
              <a:t>	  	</a:t>
            </a:r>
            <a:r>
              <a:rPr lang="de-DE" sz="1100" b="1" dirty="0">
                <a:latin typeface="Calibri" panose="020F0502020204030204" pitchFamily="34" charset="0"/>
                <a:ea typeface="Calibri" panose="020F0502020204030204" pitchFamily="34" charset="0"/>
                <a:cs typeface="Times New Roman" panose="02020603050405020304" pitchFamily="18" charset="0"/>
              </a:rPr>
              <a:t>2012	</a:t>
            </a:r>
            <a:r>
              <a:rPr lang="de-DE" sz="1100" dirty="0">
                <a:latin typeface="Calibri" panose="020F0502020204030204" pitchFamily="34" charset="0"/>
                <a:ea typeface="Calibri" panose="020F0502020204030204" pitchFamily="34" charset="0"/>
                <a:cs typeface="Times New Roman" panose="02020603050405020304" pitchFamily="18" charset="0"/>
              </a:rPr>
              <a:t> </a:t>
            </a: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Größe: 20 x 27</a:t>
            </a: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Maltechnik: Collage/Acryl</a:t>
            </a: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 </a:t>
            </a: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Preis:</a:t>
            </a:r>
            <a:r>
              <a:rPr lang="de-DE" dirty="0">
                <a:latin typeface="Calibri" panose="020F0502020204030204" pitchFamily="34" charset="0"/>
                <a:ea typeface="Calibri" panose="020F0502020204030204" pitchFamily="34" charset="0"/>
                <a:cs typeface="Times New Roman" panose="02020603050405020304" pitchFamily="18" charset="0"/>
              </a:rPr>
              <a:t> </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hteck 7">
            <a:extLst>
              <a:ext uri="{FF2B5EF4-FFF2-40B4-BE49-F238E27FC236}">
                <a16:creationId xmlns:a16="http://schemas.microsoft.com/office/drawing/2014/main" id="{24F1F0EA-5E6F-4367-AA7E-78BCB0393F72}"/>
              </a:ext>
            </a:extLst>
          </p:cNvPr>
          <p:cNvSpPr/>
          <p:nvPr/>
        </p:nvSpPr>
        <p:spPr>
          <a:xfrm>
            <a:off x="8232218" y="3162352"/>
            <a:ext cx="2510565" cy="1384995"/>
          </a:xfrm>
          <a:prstGeom prst="rect">
            <a:avLst/>
          </a:prstGeom>
        </p:spPr>
        <p:txBody>
          <a:bodyPr wrap="square">
            <a:spAutoFit/>
          </a:bodyPr>
          <a:lstStyle/>
          <a:p>
            <a:pPr marL="457200">
              <a:spcAft>
                <a:spcPts val="0"/>
              </a:spcAft>
            </a:pPr>
            <a:r>
              <a:rPr lang="de-DE" sz="1100" b="1" dirty="0">
                <a:latin typeface="Calibri" panose="020F0502020204030204" pitchFamily="34" charset="0"/>
                <a:ea typeface="Calibri" panose="020F0502020204030204" pitchFamily="34" charset="0"/>
                <a:cs typeface="Times New Roman" panose="02020603050405020304" pitchFamily="18" charset="0"/>
              </a:rPr>
              <a:t>34. Blätter 5</a:t>
            </a:r>
            <a:r>
              <a:rPr lang="de-DE" sz="1100" dirty="0">
                <a:latin typeface="Calibri" panose="020F0502020204030204" pitchFamily="34" charset="0"/>
                <a:ea typeface="Calibri" panose="020F0502020204030204" pitchFamily="34" charset="0"/>
                <a:cs typeface="Times New Roman" panose="02020603050405020304" pitchFamily="18" charset="0"/>
              </a:rPr>
              <a:t>		</a:t>
            </a:r>
            <a:r>
              <a:rPr lang="de-DE" sz="1100" b="1" dirty="0">
                <a:latin typeface="Calibri" panose="020F0502020204030204" pitchFamily="34" charset="0"/>
                <a:ea typeface="Calibri" panose="020F0502020204030204" pitchFamily="34" charset="0"/>
                <a:cs typeface="Times New Roman" panose="02020603050405020304" pitchFamily="18" charset="0"/>
              </a:rPr>
              <a:t>2012</a:t>
            </a:r>
            <a:r>
              <a:rPr lang="de-DE" sz="1100" dirty="0">
                <a:latin typeface="Calibri" panose="020F0502020204030204" pitchFamily="34" charset="0"/>
                <a:ea typeface="Calibri" panose="020F0502020204030204" pitchFamily="34" charset="0"/>
                <a:cs typeface="Times New Roman" panose="02020603050405020304" pitchFamily="18" charset="0"/>
              </a:rPr>
              <a:t>	</a:t>
            </a:r>
          </a:p>
          <a:p>
            <a:pPr marL="457200">
              <a:spcAft>
                <a:spcPts val="0"/>
              </a:spcAft>
            </a:pPr>
            <a:endParaRPr lang="de-DE" sz="1100" dirty="0">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Größe: 27 x 21</a:t>
            </a: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Maltechnik: Collage/ Acryl				</a:t>
            </a: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 </a:t>
            </a: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Preis:</a:t>
            </a:r>
            <a:r>
              <a:rPr lang="de-DE" dirty="0">
                <a:latin typeface="Calibri" panose="020F0502020204030204" pitchFamily="34" charset="0"/>
                <a:ea typeface="Calibri" panose="020F0502020204030204" pitchFamily="34" charset="0"/>
                <a:cs typeface="Times New Roman" panose="02020603050405020304" pitchFamily="18" charset="0"/>
              </a:rPr>
              <a:t>  </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145977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186E00-44A4-4436-8B04-D93E3A605DF7}"/>
              </a:ext>
            </a:extLst>
          </p:cNvPr>
          <p:cNvSpPr>
            <a:spLocks noGrp="1"/>
          </p:cNvSpPr>
          <p:nvPr>
            <p:ph type="title"/>
          </p:nvPr>
        </p:nvSpPr>
        <p:spPr/>
        <p:txBody>
          <a:bodyPr/>
          <a:lstStyle/>
          <a:p>
            <a:pPr algn="ctr"/>
            <a:r>
              <a:rPr lang="de-DE" dirty="0"/>
              <a:t>Spuren</a:t>
            </a:r>
          </a:p>
        </p:txBody>
      </p:sp>
      <p:pic>
        <p:nvPicPr>
          <p:cNvPr id="5" name="Inhaltsplatzhalter 4">
            <a:extLst>
              <a:ext uri="{FF2B5EF4-FFF2-40B4-BE49-F238E27FC236}">
                <a16:creationId xmlns:a16="http://schemas.microsoft.com/office/drawing/2014/main" id="{7A6F48E8-2E4B-45C6-9D76-D563C0CB985D}"/>
              </a:ext>
            </a:extLst>
          </p:cNvPr>
          <p:cNvPicPr>
            <a:picLocks noGrp="1"/>
          </p:cNvPicPr>
          <p:nvPr>
            <p:ph sz="half" idx="1"/>
          </p:nvPr>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1795244" y="2014537"/>
            <a:ext cx="1513369" cy="3513808"/>
          </a:xfrm>
          <a:prstGeom prst="rect">
            <a:avLst/>
          </a:prstGeom>
        </p:spPr>
      </p:pic>
      <p:pic>
        <p:nvPicPr>
          <p:cNvPr id="6" name="Inhaltsplatzhalter 5">
            <a:extLst>
              <a:ext uri="{FF2B5EF4-FFF2-40B4-BE49-F238E27FC236}">
                <a16:creationId xmlns:a16="http://schemas.microsoft.com/office/drawing/2014/main" id="{DFA0EF09-BCC6-45C6-BF0B-818493A74015}"/>
              </a:ext>
            </a:extLst>
          </p:cNvPr>
          <p:cNvPicPr>
            <a:picLocks noGrp="1"/>
          </p:cNvPicPr>
          <p:nvPr>
            <p:ph sz="half" idx="2"/>
          </p:nvPr>
        </p:nvPicPr>
        <p:blipFill>
          <a:blip r:embed="rId4" cstate="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6371508" y="2221333"/>
            <a:ext cx="2604712" cy="3055342"/>
          </a:xfrm>
          <a:prstGeom prst="rect">
            <a:avLst/>
          </a:prstGeom>
        </p:spPr>
      </p:pic>
      <p:sp>
        <p:nvSpPr>
          <p:cNvPr id="7" name="Rechteck 6">
            <a:extLst>
              <a:ext uri="{FF2B5EF4-FFF2-40B4-BE49-F238E27FC236}">
                <a16:creationId xmlns:a16="http://schemas.microsoft.com/office/drawing/2014/main" id="{0AEEF535-F82A-47E2-B43F-2C14140A1AD0}"/>
              </a:ext>
            </a:extLst>
          </p:cNvPr>
          <p:cNvSpPr/>
          <p:nvPr/>
        </p:nvSpPr>
        <p:spPr>
          <a:xfrm>
            <a:off x="2967124" y="3999402"/>
            <a:ext cx="2261118" cy="1277273"/>
          </a:xfrm>
          <a:prstGeom prst="rect">
            <a:avLst/>
          </a:prstGeom>
        </p:spPr>
        <p:txBody>
          <a:bodyPr wrap="square">
            <a:spAutoFit/>
          </a:bodyPr>
          <a:lstStyle/>
          <a:p>
            <a:pPr marL="457200">
              <a:spcAft>
                <a:spcPts val="0"/>
              </a:spcAft>
            </a:pPr>
            <a:r>
              <a:rPr lang="de-DE" sz="1100" b="1" dirty="0">
                <a:latin typeface="Calibri" panose="020F0502020204030204" pitchFamily="34" charset="0"/>
                <a:ea typeface="Calibri" panose="020F0502020204030204" pitchFamily="34" charset="0"/>
                <a:cs typeface="Times New Roman" panose="02020603050405020304" pitchFamily="18" charset="0"/>
              </a:rPr>
              <a:t>36. Diptychon Spuren						</a:t>
            </a:r>
            <a:endParaRPr lang="de-DE" sz="1100" dirty="0">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Größe: je 23 x 29  </a:t>
            </a: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Maltechnik: </a:t>
            </a: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 </a:t>
            </a: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Preis: </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hteck 7">
            <a:extLst>
              <a:ext uri="{FF2B5EF4-FFF2-40B4-BE49-F238E27FC236}">
                <a16:creationId xmlns:a16="http://schemas.microsoft.com/office/drawing/2014/main" id="{FA088077-A0CB-4A31-8663-3BA433246D3B}"/>
              </a:ext>
            </a:extLst>
          </p:cNvPr>
          <p:cNvSpPr/>
          <p:nvPr/>
        </p:nvSpPr>
        <p:spPr>
          <a:xfrm>
            <a:off x="8658040" y="3999402"/>
            <a:ext cx="2261118" cy="1277273"/>
          </a:xfrm>
          <a:prstGeom prst="rect">
            <a:avLst/>
          </a:prstGeom>
        </p:spPr>
        <p:txBody>
          <a:bodyPr wrap="square">
            <a:spAutoFit/>
          </a:bodyPr>
          <a:lstStyle/>
          <a:p>
            <a:pPr marL="457200">
              <a:spcAft>
                <a:spcPts val="0"/>
              </a:spcAft>
            </a:pPr>
            <a:r>
              <a:rPr lang="de-DE" sz="1100" b="1" dirty="0">
                <a:latin typeface="Calibri" panose="020F0502020204030204" pitchFamily="34" charset="0"/>
                <a:ea typeface="Calibri" panose="020F0502020204030204" pitchFamily="34" charset="0"/>
                <a:cs typeface="Times New Roman" panose="02020603050405020304" pitchFamily="18" charset="0"/>
              </a:rPr>
              <a:t>37. Fukushima								</a:t>
            </a:r>
            <a:endParaRPr lang="de-DE" sz="1100" dirty="0">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Größe: 70 x 50</a:t>
            </a: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Maltechnik: </a:t>
            </a:r>
          </a:p>
          <a:p>
            <a:pPr marL="457200">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	Preis: </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425963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ABBF94-C4CC-47E5-9007-37C56A3FFB6D}"/>
              </a:ext>
            </a:extLst>
          </p:cNvPr>
          <p:cNvSpPr>
            <a:spLocks noGrp="1"/>
          </p:cNvSpPr>
          <p:nvPr>
            <p:ph type="title"/>
          </p:nvPr>
        </p:nvSpPr>
        <p:spPr/>
        <p:txBody>
          <a:bodyPr/>
          <a:lstStyle/>
          <a:p>
            <a:endParaRPr lang="de-DE"/>
          </a:p>
        </p:txBody>
      </p:sp>
      <p:pic>
        <p:nvPicPr>
          <p:cNvPr id="6" name="Inhaltsplatzhalter 5" descr="Ein Bild, das Rock, Wasser, sitzend, alt enthält.&#10;&#10;Automatisch generierte Beschreibung">
            <a:extLst>
              <a:ext uri="{FF2B5EF4-FFF2-40B4-BE49-F238E27FC236}">
                <a16:creationId xmlns:a16="http://schemas.microsoft.com/office/drawing/2014/main" id="{DE1BA010-3F26-4E4F-8AFE-0CC443F03C55}"/>
              </a:ext>
            </a:extLst>
          </p:cNvPr>
          <p:cNvPicPr>
            <a:picLocks noGrp="1" noChangeAspect="1"/>
          </p:cNvPicPr>
          <p:nvPr>
            <p:ph sz="half" idx="1"/>
          </p:nvPr>
        </p:nvPicPr>
        <p:blipFill>
          <a:blip r:embed="rId2"/>
          <a:stretch>
            <a:fillRect/>
          </a:stretch>
        </p:blipFill>
        <p:spPr>
          <a:xfrm>
            <a:off x="1893418" y="2011363"/>
            <a:ext cx="3753788" cy="3448050"/>
          </a:xfrm>
        </p:spPr>
      </p:pic>
      <p:sp>
        <p:nvSpPr>
          <p:cNvPr id="9" name="Inhaltsplatzhalter 8">
            <a:extLst>
              <a:ext uri="{FF2B5EF4-FFF2-40B4-BE49-F238E27FC236}">
                <a16:creationId xmlns:a16="http://schemas.microsoft.com/office/drawing/2014/main" id="{B6074634-B1B7-4BF3-A009-2CAB15D9DA79}"/>
              </a:ext>
            </a:extLst>
          </p:cNvPr>
          <p:cNvSpPr>
            <a:spLocks noGrp="1"/>
          </p:cNvSpPr>
          <p:nvPr>
            <p:ph sz="half" idx="2"/>
          </p:nvPr>
        </p:nvSpPr>
        <p:spPr/>
        <p:txBody>
          <a:bodyPr/>
          <a:lstStyle/>
          <a:p>
            <a:endParaRPr lang="de-DE"/>
          </a:p>
        </p:txBody>
      </p:sp>
    </p:spTree>
    <p:extLst>
      <p:ext uri="{BB962C8B-B14F-4D97-AF65-F5344CB8AC3E}">
        <p14:creationId xmlns:p14="http://schemas.microsoft.com/office/powerpoint/2010/main" val="35129892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A0DC35-9771-4F1F-AA34-6C9E9E088862}"/>
              </a:ext>
            </a:extLst>
          </p:cNvPr>
          <p:cNvSpPr>
            <a:spLocks noGrp="1"/>
          </p:cNvSpPr>
          <p:nvPr>
            <p:ph type="title"/>
          </p:nvPr>
        </p:nvSpPr>
        <p:spPr>
          <a:xfrm>
            <a:off x="1477209" y="804889"/>
            <a:ext cx="9605635" cy="1059305"/>
          </a:xfrm>
        </p:spPr>
        <p:txBody>
          <a:bodyPr>
            <a:noAutofit/>
          </a:bodyPr>
          <a:lstStyle/>
          <a:p>
            <a:pPr algn="ctr"/>
            <a:r>
              <a:rPr lang="de-DE" sz="4800" dirty="0"/>
              <a:t>Eine Sache die Verbindet</a:t>
            </a:r>
          </a:p>
        </p:txBody>
      </p:sp>
      <p:pic>
        <p:nvPicPr>
          <p:cNvPr id="5" name="Inhaltsplatzhalter 4">
            <a:extLst>
              <a:ext uri="{FF2B5EF4-FFF2-40B4-BE49-F238E27FC236}">
                <a16:creationId xmlns:a16="http://schemas.microsoft.com/office/drawing/2014/main" id="{128BD76B-E45B-43EB-9AD9-5CDFBCD69539}"/>
              </a:ext>
            </a:extLst>
          </p:cNvPr>
          <p:cNvPicPr>
            <a:picLocks noGrp="1" noChangeAspect="1"/>
          </p:cNvPicPr>
          <p:nvPr>
            <p:ph sz="half" idx="1"/>
          </p:nvPr>
        </p:nvPicPr>
        <p:blipFill>
          <a:blip r:embed="rId2"/>
          <a:stretch>
            <a:fillRect/>
          </a:stretch>
        </p:blipFill>
        <p:spPr>
          <a:xfrm>
            <a:off x="2491789" y="2036823"/>
            <a:ext cx="3349698" cy="3403477"/>
          </a:xfrm>
          <a:prstGeom prst="rect">
            <a:avLst/>
          </a:prstGeom>
        </p:spPr>
      </p:pic>
      <p:pic>
        <p:nvPicPr>
          <p:cNvPr id="7" name="Inhaltsplatzhalter 5">
            <a:extLst>
              <a:ext uri="{FF2B5EF4-FFF2-40B4-BE49-F238E27FC236}">
                <a16:creationId xmlns:a16="http://schemas.microsoft.com/office/drawing/2014/main" id="{5F764A6D-C9FC-4303-981B-2F4F12DC7F4A}"/>
              </a:ext>
            </a:extLst>
          </p:cNvPr>
          <p:cNvPicPr>
            <a:picLocks noChangeAspect="1"/>
          </p:cNvPicPr>
          <p:nvPr/>
        </p:nvPicPr>
        <p:blipFill>
          <a:blip r:embed="rId3"/>
          <a:stretch>
            <a:fillRect/>
          </a:stretch>
        </p:blipFill>
        <p:spPr>
          <a:xfrm>
            <a:off x="6096000" y="2036823"/>
            <a:ext cx="3428002" cy="3403477"/>
          </a:xfrm>
          <a:prstGeom prst="rect">
            <a:avLst/>
          </a:prstGeom>
        </p:spPr>
      </p:pic>
    </p:spTree>
    <p:extLst>
      <p:ext uri="{BB962C8B-B14F-4D97-AF65-F5344CB8AC3E}">
        <p14:creationId xmlns:p14="http://schemas.microsoft.com/office/powerpoint/2010/main" val="8493821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2C82F3-C1C7-45EF-A98D-70256D33C55E}"/>
              </a:ext>
            </a:extLst>
          </p:cNvPr>
          <p:cNvSpPr>
            <a:spLocks noGrp="1"/>
          </p:cNvSpPr>
          <p:nvPr>
            <p:ph type="title"/>
          </p:nvPr>
        </p:nvSpPr>
        <p:spPr/>
        <p:txBody>
          <a:bodyPr>
            <a:normAutofit/>
          </a:bodyPr>
          <a:lstStyle/>
          <a:p>
            <a:pPr algn="ctr"/>
            <a:r>
              <a:rPr lang="de-DE" sz="5400" dirty="0"/>
              <a:t>Eine Sache die Verbindet</a:t>
            </a:r>
          </a:p>
        </p:txBody>
      </p:sp>
      <p:pic>
        <p:nvPicPr>
          <p:cNvPr id="7" name="Inhaltsplatzhalter 22">
            <a:extLst>
              <a:ext uri="{FF2B5EF4-FFF2-40B4-BE49-F238E27FC236}">
                <a16:creationId xmlns:a16="http://schemas.microsoft.com/office/drawing/2014/main" id="{A6381CB3-C28D-40DB-83BF-145FFB72129F}"/>
              </a:ext>
            </a:extLst>
          </p:cNvPr>
          <p:cNvPicPr>
            <a:picLocks noGrp="1" noChangeAspect="1"/>
          </p:cNvPicPr>
          <p:nvPr>
            <p:ph sz="half" idx="1"/>
          </p:nvPr>
        </p:nvPicPr>
        <p:blipFill>
          <a:blip r:embed="rId2"/>
          <a:stretch>
            <a:fillRect/>
          </a:stretch>
        </p:blipFill>
        <p:spPr>
          <a:xfrm>
            <a:off x="5915608" y="2071758"/>
            <a:ext cx="3222171" cy="3273394"/>
          </a:xfrm>
          <a:prstGeom prst="rect">
            <a:avLst/>
          </a:prstGeom>
        </p:spPr>
      </p:pic>
      <p:pic>
        <p:nvPicPr>
          <p:cNvPr id="9" name="Inhaltsplatzhalter 5">
            <a:extLst>
              <a:ext uri="{FF2B5EF4-FFF2-40B4-BE49-F238E27FC236}">
                <a16:creationId xmlns:a16="http://schemas.microsoft.com/office/drawing/2014/main" id="{FCF24283-799D-458E-B3FE-BBED83EFDC7A}"/>
              </a:ext>
            </a:extLst>
          </p:cNvPr>
          <p:cNvPicPr>
            <a:picLocks noGrp="1" noChangeAspect="1"/>
          </p:cNvPicPr>
          <p:nvPr>
            <p:ph sz="half" idx="2"/>
          </p:nvPr>
        </p:nvPicPr>
        <p:blipFill>
          <a:blip r:embed="rId3"/>
          <a:stretch>
            <a:fillRect/>
          </a:stretch>
        </p:blipFill>
        <p:spPr>
          <a:xfrm>
            <a:off x="2475722" y="2071758"/>
            <a:ext cx="3240536" cy="3259134"/>
          </a:xfrm>
          <a:prstGeom prst="rect">
            <a:avLst/>
          </a:prstGeom>
        </p:spPr>
      </p:pic>
    </p:spTree>
    <p:extLst>
      <p:ext uri="{BB962C8B-B14F-4D97-AF65-F5344CB8AC3E}">
        <p14:creationId xmlns:p14="http://schemas.microsoft.com/office/powerpoint/2010/main" val="4164082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B6239C-F4C6-47AE-9A92-0F459C374D15}"/>
              </a:ext>
            </a:extLst>
          </p:cNvPr>
          <p:cNvSpPr>
            <a:spLocks noGrp="1"/>
          </p:cNvSpPr>
          <p:nvPr>
            <p:ph type="title"/>
          </p:nvPr>
        </p:nvSpPr>
        <p:spPr/>
        <p:txBody>
          <a:bodyPr/>
          <a:lstStyle/>
          <a:p>
            <a:pPr algn="ctr"/>
            <a:r>
              <a:rPr lang="de-DE" dirty="0"/>
              <a:t>Kunst für Alle</a:t>
            </a:r>
          </a:p>
        </p:txBody>
      </p:sp>
      <p:sp>
        <p:nvSpPr>
          <p:cNvPr id="3" name="Inhaltsplatzhalter 2">
            <a:extLst>
              <a:ext uri="{FF2B5EF4-FFF2-40B4-BE49-F238E27FC236}">
                <a16:creationId xmlns:a16="http://schemas.microsoft.com/office/drawing/2014/main" id="{4BA46019-B160-45EF-B97D-AA25FF7C317D}"/>
              </a:ext>
            </a:extLst>
          </p:cNvPr>
          <p:cNvSpPr>
            <a:spLocks noGrp="1"/>
          </p:cNvSpPr>
          <p:nvPr>
            <p:ph sz="half" idx="1"/>
          </p:nvPr>
        </p:nvSpPr>
        <p:spPr/>
        <p:txBody>
          <a:bodyPr/>
          <a:lstStyle/>
          <a:p>
            <a:r>
              <a:rPr lang="de-DE" dirty="0"/>
              <a:t>Gisela Wegner-</a:t>
            </a:r>
            <a:r>
              <a:rPr lang="de-DE" dirty="0" err="1"/>
              <a:t>Gamerdinger</a:t>
            </a:r>
            <a:r>
              <a:rPr lang="de-DE" dirty="0"/>
              <a:t> hat zusammen mit Katharina Beyersdorff eine Auswahl getroffen, die für jeden erschwinglich ist. Es sind schmucke kleine Hingucker, die für 25 Euro erworben werden können, aber auch größere Werke, die in  Wohnräume, Galerien und auch in Praxisräume für Blickpunkte sorgen.  </a:t>
            </a:r>
          </a:p>
          <a:p>
            <a:endParaRPr lang="de-DE" dirty="0"/>
          </a:p>
          <a:p>
            <a:pPr marL="0" indent="0">
              <a:buNone/>
            </a:pPr>
            <a:endParaRPr lang="de-DE" dirty="0"/>
          </a:p>
        </p:txBody>
      </p:sp>
      <p:pic>
        <p:nvPicPr>
          <p:cNvPr id="6" name="Inhaltsplatzhalter 5" descr="Ein Bild, das Foto, verschieden, viele, Haufen enthält.&#10;&#10;Automatisch generierte Beschreibung">
            <a:extLst>
              <a:ext uri="{FF2B5EF4-FFF2-40B4-BE49-F238E27FC236}">
                <a16:creationId xmlns:a16="http://schemas.microsoft.com/office/drawing/2014/main" id="{B5B58AEB-FDAE-4451-AC93-C41196EA2928}"/>
              </a:ext>
            </a:extLst>
          </p:cNvPr>
          <p:cNvPicPr>
            <a:picLocks noGrp="1" noChangeAspect="1"/>
          </p:cNvPicPr>
          <p:nvPr>
            <p:ph sz="half" idx="2"/>
          </p:nvPr>
        </p:nvPicPr>
        <p:blipFill>
          <a:blip r:embed="rId2"/>
          <a:stretch>
            <a:fillRect/>
          </a:stretch>
        </p:blipFill>
        <p:spPr>
          <a:xfrm>
            <a:off x="7000087" y="2017713"/>
            <a:ext cx="3471850" cy="3441700"/>
          </a:xfrm>
        </p:spPr>
      </p:pic>
    </p:spTree>
    <p:extLst>
      <p:ext uri="{BB962C8B-B14F-4D97-AF65-F5344CB8AC3E}">
        <p14:creationId xmlns:p14="http://schemas.microsoft.com/office/powerpoint/2010/main" val="30608739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3F8C86-AD74-4059-A5C8-B06DF5E455D8}"/>
              </a:ext>
            </a:extLst>
          </p:cNvPr>
          <p:cNvSpPr>
            <a:spLocks noGrp="1"/>
          </p:cNvSpPr>
          <p:nvPr>
            <p:ph type="title"/>
          </p:nvPr>
        </p:nvSpPr>
        <p:spPr/>
        <p:txBody>
          <a:bodyPr/>
          <a:lstStyle/>
          <a:p>
            <a:pPr algn="ctr"/>
            <a:r>
              <a:rPr lang="de-DE" b="1" dirty="0"/>
              <a:t>Jahreszeiten</a:t>
            </a:r>
            <a:br>
              <a:rPr lang="de-DE" dirty="0"/>
            </a:br>
            <a:endParaRPr lang="de-DE" dirty="0"/>
          </a:p>
        </p:txBody>
      </p:sp>
      <p:pic>
        <p:nvPicPr>
          <p:cNvPr id="31" name="Inhaltsplatzhalter 30">
            <a:extLst>
              <a:ext uri="{FF2B5EF4-FFF2-40B4-BE49-F238E27FC236}">
                <a16:creationId xmlns:a16="http://schemas.microsoft.com/office/drawing/2014/main" id="{CE4FD666-3263-4A91-8B0F-A2C31645B65D}"/>
              </a:ext>
            </a:extLst>
          </p:cNvPr>
          <p:cNvPicPr>
            <a:picLocks noGrp="1"/>
          </p:cNvPicPr>
          <p:nvPr>
            <p:ph sz="half" idx="2"/>
          </p:nvPr>
        </p:nvPicPr>
        <p:blipFill>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6846111" y="2167662"/>
            <a:ext cx="2367774" cy="2084538"/>
          </a:xfrm>
          <a:prstGeom prst="rect">
            <a:avLst/>
          </a:prstGeom>
        </p:spPr>
      </p:pic>
      <p:pic>
        <p:nvPicPr>
          <p:cNvPr id="44" name="Inhaltsplatzhalter 43">
            <a:extLst>
              <a:ext uri="{FF2B5EF4-FFF2-40B4-BE49-F238E27FC236}">
                <a16:creationId xmlns:a16="http://schemas.microsoft.com/office/drawing/2014/main" id="{2FBEC5D9-6735-4E2E-8557-DDD8A4A53156}"/>
              </a:ext>
            </a:extLst>
          </p:cNvPr>
          <p:cNvPicPr>
            <a:picLocks noGrp="1"/>
          </p:cNvPicPr>
          <p:nvPr>
            <p:ph sz="half" idx="1"/>
          </p:nvPr>
        </p:nvPicPr>
        <p:blipFill rotWithShape="1">
          <a:blip r:embed="rId4" cstate="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l="-556" r="810" b="254"/>
          <a:stretch/>
        </p:blipFill>
        <p:spPr>
          <a:xfrm>
            <a:off x="1449217" y="2240669"/>
            <a:ext cx="2749763" cy="1938524"/>
          </a:xfrm>
          <a:prstGeom prst="rect">
            <a:avLst/>
          </a:prstGeom>
        </p:spPr>
      </p:pic>
      <p:sp>
        <p:nvSpPr>
          <p:cNvPr id="45" name="Rechteck 44">
            <a:extLst>
              <a:ext uri="{FF2B5EF4-FFF2-40B4-BE49-F238E27FC236}">
                <a16:creationId xmlns:a16="http://schemas.microsoft.com/office/drawing/2014/main" id="{23191121-800C-4D56-B568-546BBDC6639F}"/>
              </a:ext>
            </a:extLst>
          </p:cNvPr>
          <p:cNvSpPr/>
          <p:nvPr/>
        </p:nvSpPr>
        <p:spPr>
          <a:xfrm>
            <a:off x="4442468" y="2993040"/>
            <a:ext cx="1806843" cy="1200329"/>
          </a:xfrm>
          <a:prstGeom prst="rect">
            <a:avLst/>
          </a:prstGeom>
        </p:spPr>
        <p:txBody>
          <a:bodyPr wrap="square">
            <a:spAutoFit/>
          </a:bodyPr>
          <a:lstStyle/>
          <a:p>
            <a:pPr>
              <a:spcAft>
                <a:spcPts val="0"/>
              </a:spcAft>
            </a:pPr>
            <a:r>
              <a:rPr lang="de-DE" sz="1200" b="1" dirty="0">
                <a:latin typeface="Calibri" panose="020F0502020204030204" pitchFamily="34" charset="0"/>
                <a:ea typeface="Calibri" panose="020F0502020204030204" pitchFamily="34" charset="0"/>
                <a:cs typeface="Times New Roman" panose="02020603050405020304" pitchFamily="18" charset="0"/>
              </a:rPr>
              <a:t>01.Frühling					</a:t>
            </a:r>
            <a:endParaRPr lang="de-D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Größe: 40 x 50  Maltechnik:  Acryl, </a:t>
            </a:r>
            <a:r>
              <a:rPr lang="de-DE" sz="1100" dirty="0">
                <a:latin typeface="Calibri" panose="020F0502020204030204" pitchFamily="34" charset="0"/>
                <a:ea typeface="Calibri" panose="020F0502020204030204" pitchFamily="34" charset="0"/>
                <a:cs typeface="Times New Roman" panose="02020603050405020304" pitchFamily="18" charset="0"/>
              </a:rPr>
              <a:t>Collage</a:t>
            </a:r>
          </a:p>
          <a:p>
            <a:pPr>
              <a:spcAft>
                <a:spcPts val="0"/>
              </a:spcAft>
            </a:pPr>
            <a:endParaRPr lang="de-D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Preis: </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6" name="Rechteck 45">
            <a:extLst>
              <a:ext uri="{FF2B5EF4-FFF2-40B4-BE49-F238E27FC236}">
                <a16:creationId xmlns:a16="http://schemas.microsoft.com/office/drawing/2014/main" id="{F37E5A52-1588-48E6-98FA-37028C124B05}"/>
              </a:ext>
            </a:extLst>
          </p:cNvPr>
          <p:cNvSpPr/>
          <p:nvPr/>
        </p:nvSpPr>
        <p:spPr>
          <a:xfrm>
            <a:off x="9290662" y="2993040"/>
            <a:ext cx="1764190" cy="1384995"/>
          </a:xfrm>
          <a:prstGeom prst="rect">
            <a:avLst/>
          </a:prstGeom>
        </p:spPr>
        <p:txBody>
          <a:bodyPr wrap="square">
            <a:spAutoFit/>
          </a:bodyPr>
          <a:lstStyle/>
          <a:p>
            <a:pPr>
              <a:spcAft>
                <a:spcPts val="0"/>
              </a:spcAft>
            </a:pPr>
            <a:r>
              <a:rPr lang="de-DE" sz="1200" b="1" dirty="0">
                <a:latin typeface="Calibri" panose="020F0502020204030204" pitchFamily="34" charset="0"/>
                <a:ea typeface="Calibri" panose="020F0502020204030204" pitchFamily="34" charset="0"/>
                <a:cs typeface="Times New Roman" panose="02020603050405020304" pitchFamily="18" charset="0"/>
              </a:rPr>
              <a:t>02. </a:t>
            </a:r>
            <a:r>
              <a:rPr lang="de-DE" sz="1100" b="1" dirty="0">
                <a:latin typeface="Calibri" panose="020F0502020204030204" pitchFamily="34" charset="0"/>
                <a:ea typeface="Calibri" panose="020F0502020204030204" pitchFamily="34" charset="0"/>
                <a:cs typeface="Times New Roman" panose="02020603050405020304" pitchFamily="18" charset="0"/>
              </a:rPr>
              <a:t>Sommer</a:t>
            </a:r>
            <a:r>
              <a:rPr lang="de-DE" sz="1200" b="1" dirty="0">
                <a:latin typeface="Calibri" panose="020F0502020204030204" pitchFamily="34" charset="0"/>
                <a:ea typeface="Calibri" panose="020F0502020204030204" pitchFamily="34" charset="0"/>
                <a:cs typeface="Times New Roman" panose="02020603050405020304" pitchFamily="18" charset="0"/>
              </a:rPr>
              <a:t> 1	 2017				</a:t>
            </a:r>
            <a:endParaRPr lang="de-D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Größe: 32 x 32</a:t>
            </a:r>
          </a:p>
          <a:p>
            <a:pPr>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Maltechnik: Zeichnung, </a:t>
            </a:r>
          </a:p>
          <a:p>
            <a:pPr>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Collage</a:t>
            </a:r>
          </a:p>
          <a:p>
            <a:pPr>
              <a:spcAft>
                <a:spcPts val="0"/>
              </a:spcAft>
            </a:pPr>
            <a:endParaRPr lang="de-DE" sz="11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Preis:</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563317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95AFE4-CC38-4573-9489-EA397A1B51AA}"/>
              </a:ext>
            </a:extLst>
          </p:cNvPr>
          <p:cNvSpPr>
            <a:spLocks noGrp="1"/>
          </p:cNvSpPr>
          <p:nvPr>
            <p:ph type="title"/>
          </p:nvPr>
        </p:nvSpPr>
        <p:spPr/>
        <p:txBody>
          <a:bodyPr/>
          <a:lstStyle/>
          <a:p>
            <a:pPr algn="ctr"/>
            <a:r>
              <a:rPr lang="de-DE" b="1" dirty="0"/>
              <a:t>Jahreszeiten</a:t>
            </a:r>
            <a:br>
              <a:rPr lang="de-DE" dirty="0"/>
            </a:br>
            <a:endParaRPr lang="de-DE" dirty="0"/>
          </a:p>
        </p:txBody>
      </p:sp>
      <p:pic>
        <p:nvPicPr>
          <p:cNvPr id="5" name="Inhaltsplatzhalter 4">
            <a:extLst>
              <a:ext uri="{FF2B5EF4-FFF2-40B4-BE49-F238E27FC236}">
                <a16:creationId xmlns:a16="http://schemas.microsoft.com/office/drawing/2014/main" id="{5697F140-0C0C-4A0F-91B4-464D0AFCB102}"/>
              </a:ext>
            </a:extLst>
          </p:cNvPr>
          <p:cNvPicPr>
            <a:picLocks noGrp="1"/>
          </p:cNvPicPr>
          <p:nvPr>
            <p:ph sz="half" idx="1"/>
          </p:nvPr>
        </p:nvPicPr>
        <p:blipFill>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49217" y="2099387"/>
            <a:ext cx="2680995" cy="2332653"/>
          </a:xfrm>
          <a:prstGeom prst="rect">
            <a:avLst/>
          </a:prstGeom>
        </p:spPr>
      </p:pic>
      <p:pic>
        <p:nvPicPr>
          <p:cNvPr id="6" name="Inhaltsplatzhalter 5">
            <a:extLst>
              <a:ext uri="{FF2B5EF4-FFF2-40B4-BE49-F238E27FC236}">
                <a16:creationId xmlns:a16="http://schemas.microsoft.com/office/drawing/2014/main" id="{18026AD3-C518-4DAD-A2B8-8973945F15CF}"/>
              </a:ext>
            </a:extLst>
          </p:cNvPr>
          <p:cNvPicPr>
            <a:picLocks noGrp="1"/>
          </p:cNvPicPr>
          <p:nvPr>
            <p:ph sz="half" idx="2"/>
          </p:nvPr>
        </p:nvPicPr>
        <p:blipFill>
          <a:blip r:embed="rId4" cstate="print">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tretch>
            <a:fillRect/>
          </a:stretch>
        </p:blipFill>
        <p:spPr>
          <a:xfrm>
            <a:off x="6515789" y="2099386"/>
            <a:ext cx="2548856" cy="2332653"/>
          </a:xfrm>
          <a:prstGeom prst="rect">
            <a:avLst/>
          </a:prstGeom>
        </p:spPr>
      </p:pic>
      <p:sp>
        <p:nvSpPr>
          <p:cNvPr id="7" name="Rechteck 6">
            <a:extLst>
              <a:ext uri="{FF2B5EF4-FFF2-40B4-BE49-F238E27FC236}">
                <a16:creationId xmlns:a16="http://schemas.microsoft.com/office/drawing/2014/main" id="{B871D7F2-7706-4BAD-953A-5DAFDF321919}"/>
              </a:ext>
            </a:extLst>
          </p:cNvPr>
          <p:cNvSpPr/>
          <p:nvPr/>
        </p:nvSpPr>
        <p:spPr>
          <a:xfrm>
            <a:off x="4205949" y="2985490"/>
            <a:ext cx="2046085" cy="1446550"/>
          </a:xfrm>
          <a:prstGeom prst="rect">
            <a:avLst/>
          </a:prstGeom>
        </p:spPr>
        <p:txBody>
          <a:bodyPr wrap="square">
            <a:spAutoFit/>
          </a:bodyPr>
          <a:lstStyle/>
          <a:p>
            <a:pPr>
              <a:spcAft>
                <a:spcPts val="0"/>
              </a:spcAft>
            </a:pPr>
            <a:r>
              <a:rPr lang="de-DE" sz="1100" b="1" dirty="0">
                <a:latin typeface="Calibri" panose="020F0502020204030204" pitchFamily="34" charset="0"/>
                <a:ea typeface="Calibri" panose="020F0502020204030204" pitchFamily="34" charset="0"/>
                <a:cs typeface="Times New Roman" panose="02020603050405020304" pitchFamily="18" charset="0"/>
              </a:rPr>
              <a:t>03. Sommer 2		 2014									</a:t>
            </a:r>
            <a:endParaRPr lang="de-DE" sz="11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Größe: 32 x 32			</a:t>
            </a:r>
          </a:p>
          <a:p>
            <a:pPr>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Maltechnik:  Zeichnung Collage</a:t>
            </a:r>
          </a:p>
          <a:p>
            <a:pPr>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endParaRPr lang="de-DE" sz="11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Preis: </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hteck 7">
            <a:extLst>
              <a:ext uri="{FF2B5EF4-FFF2-40B4-BE49-F238E27FC236}">
                <a16:creationId xmlns:a16="http://schemas.microsoft.com/office/drawing/2014/main" id="{C0233A67-4DE2-4CE4-9955-D0A2537087E1}"/>
              </a:ext>
            </a:extLst>
          </p:cNvPr>
          <p:cNvSpPr/>
          <p:nvPr/>
        </p:nvSpPr>
        <p:spPr>
          <a:xfrm>
            <a:off x="9215647" y="2976110"/>
            <a:ext cx="2513044" cy="1446550"/>
          </a:xfrm>
          <a:prstGeom prst="rect">
            <a:avLst/>
          </a:prstGeom>
        </p:spPr>
        <p:txBody>
          <a:bodyPr wrap="square">
            <a:spAutoFit/>
          </a:bodyPr>
          <a:lstStyle/>
          <a:p>
            <a:pPr>
              <a:spcAft>
                <a:spcPts val="0"/>
              </a:spcAft>
            </a:pPr>
            <a:r>
              <a:rPr lang="de-DE" sz="1100" b="1" dirty="0">
                <a:latin typeface="Calibri" panose="020F0502020204030204" pitchFamily="34" charset="0"/>
                <a:ea typeface="Calibri" panose="020F0502020204030204" pitchFamily="34" charset="0"/>
                <a:cs typeface="Times New Roman" panose="02020603050405020304" pitchFamily="18" charset="0"/>
              </a:rPr>
              <a:t>04. Herbst 1		2017 							</a:t>
            </a:r>
            <a:endParaRPr lang="de-DE" sz="11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Größe: 32 x 32</a:t>
            </a:r>
          </a:p>
          <a:p>
            <a:pPr>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Maltechnik: Collage in Wachs</a:t>
            </a:r>
          </a:p>
          <a:p>
            <a:pPr>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endParaRPr lang="de-DE" sz="11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endParaRPr lang="de-DE" sz="11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Preis:</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460748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C2CCB6-8AB5-44B6-9A72-C96CDF9B05B7}"/>
              </a:ext>
            </a:extLst>
          </p:cNvPr>
          <p:cNvSpPr>
            <a:spLocks noGrp="1"/>
          </p:cNvSpPr>
          <p:nvPr>
            <p:ph type="title"/>
          </p:nvPr>
        </p:nvSpPr>
        <p:spPr/>
        <p:txBody>
          <a:bodyPr/>
          <a:lstStyle/>
          <a:p>
            <a:pPr algn="ctr"/>
            <a:r>
              <a:rPr lang="de-DE" b="1" dirty="0"/>
              <a:t>Jahreszeiten</a:t>
            </a:r>
            <a:br>
              <a:rPr lang="de-DE" dirty="0"/>
            </a:br>
            <a:endParaRPr lang="de-DE" dirty="0"/>
          </a:p>
        </p:txBody>
      </p:sp>
      <p:pic>
        <p:nvPicPr>
          <p:cNvPr id="5" name="Inhaltsplatzhalter 4">
            <a:extLst>
              <a:ext uri="{FF2B5EF4-FFF2-40B4-BE49-F238E27FC236}">
                <a16:creationId xmlns:a16="http://schemas.microsoft.com/office/drawing/2014/main" id="{9500B176-F046-4E70-A7CB-285594726B61}"/>
              </a:ext>
            </a:extLst>
          </p:cNvPr>
          <p:cNvPicPr>
            <a:picLocks noGrp="1"/>
          </p:cNvPicPr>
          <p:nvPr>
            <p:ph sz="half" idx="1"/>
          </p:nvPr>
        </p:nvPicPr>
        <p:blipFill>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49217" y="2015414"/>
            <a:ext cx="1826023" cy="2409673"/>
          </a:xfrm>
          <a:prstGeom prst="rect">
            <a:avLst/>
          </a:prstGeom>
        </p:spPr>
      </p:pic>
      <p:pic>
        <p:nvPicPr>
          <p:cNvPr id="6" name="Inhaltsplatzhalter 5">
            <a:extLst>
              <a:ext uri="{FF2B5EF4-FFF2-40B4-BE49-F238E27FC236}">
                <a16:creationId xmlns:a16="http://schemas.microsoft.com/office/drawing/2014/main" id="{62858D10-38DF-4010-A2E3-BF59450A2580}"/>
              </a:ext>
            </a:extLst>
          </p:cNvPr>
          <p:cNvPicPr>
            <a:picLocks noGrp="1"/>
          </p:cNvPicPr>
          <p:nvPr>
            <p:ph sz="half" idx="2"/>
          </p:nvPr>
        </p:nvPicPr>
        <p:blipFill>
          <a:blip r:embed="rId4" cstate="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6316910" y="2062529"/>
            <a:ext cx="1732809" cy="2362558"/>
          </a:xfrm>
          <a:prstGeom prst="rect">
            <a:avLst/>
          </a:prstGeom>
        </p:spPr>
      </p:pic>
      <p:sp>
        <p:nvSpPr>
          <p:cNvPr id="7" name="Rechteck 6">
            <a:extLst>
              <a:ext uri="{FF2B5EF4-FFF2-40B4-BE49-F238E27FC236}">
                <a16:creationId xmlns:a16="http://schemas.microsoft.com/office/drawing/2014/main" id="{B67C8014-67E5-47DD-9679-134C9B3A1A80}"/>
              </a:ext>
            </a:extLst>
          </p:cNvPr>
          <p:cNvSpPr/>
          <p:nvPr/>
        </p:nvSpPr>
        <p:spPr>
          <a:xfrm>
            <a:off x="3386863" y="3147814"/>
            <a:ext cx="1925216" cy="1277273"/>
          </a:xfrm>
          <a:prstGeom prst="rect">
            <a:avLst/>
          </a:prstGeom>
        </p:spPr>
        <p:txBody>
          <a:bodyPr wrap="square">
            <a:spAutoFit/>
          </a:bodyPr>
          <a:lstStyle/>
          <a:p>
            <a:pPr>
              <a:spcAft>
                <a:spcPts val="0"/>
              </a:spcAft>
            </a:pPr>
            <a:r>
              <a:rPr lang="de-DE" sz="1100" b="1" dirty="0">
                <a:latin typeface="Calibri" panose="020F0502020204030204" pitchFamily="34" charset="0"/>
                <a:ea typeface="Calibri" panose="020F0502020204030204" pitchFamily="34" charset="0"/>
                <a:cs typeface="Times New Roman" panose="02020603050405020304" pitchFamily="18" charset="0"/>
              </a:rPr>
              <a:t>05. Herbst 2 	 	2014					</a:t>
            </a:r>
            <a:endParaRPr lang="de-DE" sz="11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Größe: 52 x 42</a:t>
            </a:r>
          </a:p>
          <a:p>
            <a:pPr>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Maltechnik: Collage</a:t>
            </a:r>
          </a:p>
          <a:p>
            <a:pPr>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Preis: </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hteck 7">
            <a:extLst>
              <a:ext uri="{FF2B5EF4-FFF2-40B4-BE49-F238E27FC236}">
                <a16:creationId xmlns:a16="http://schemas.microsoft.com/office/drawing/2014/main" id="{93141F53-6AB5-4B36-B8BE-760268C241EC}"/>
              </a:ext>
            </a:extLst>
          </p:cNvPr>
          <p:cNvSpPr/>
          <p:nvPr/>
        </p:nvSpPr>
        <p:spPr>
          <a:xfrm>
            <a:off x="8254244" y="3100698"/>
            <a:ext cx="1980326" cy="1277273"/>
          </a:xfrm>
          <a:prstGeom prst="rect">
            <a:avLst/>
          </a:prstGeom>
        </p:spPr>
        <p:txBody>
          <a:bodyPr wrap="square">
            <a:spAutoFit/>
          </a:bodyPr>
          <a:lstStyle/>
          <a:p>
            <a:pPr>
              <a:spcAft>
                <a:spcPts val="0"/>
              </a:spcAft>
            </a:pPr>
            <a:r>
              <a:rPr lang="de-DE" sz="1100" b="1" dirty="0">
                <a:latin typeface="Calibri" panose="020F0502020204030204" pitchFamily="34" charset="0"/>
                <a:ea typeface="Calibri" panose="020F0502020204030204" pitchFamily="34" charset="0"/>
                <a:cs typeface="Times New Roman" panose="02020603050405020304" pitchFamily="18" charset="0"/>
              </a:rPr>
              <a:t>06. Herbst 3 	 	2014						</a:t>
            </a:r>
            <a:endParaRPr lang="de-DE" sz="11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Größe 52x42</a:t>
            </a:r>
          </a:p>
          <a:p>
            <a:pPr>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Maltechnik: Zeichnung, Collage</a:t>
            </a:r>
          </a:p>
          <a:p>
            <a:pPr>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Preis:</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956748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41370E-EEF8-4A26-95F0-2EC7EBB2C489}"/>
              </a:ext>
            </a:extLst>
          </p:cNvPr>
          <p:cNvSpPr>
            <a:spLocks noGrp="1"/>
          </p:cNvSpPr>
          <p:nvPr>
            <p:ph type="title"/>
          </p:nvPr>
        </p:nvSpPr>
        <p:spPr/>
        <p:txBody>
          <a:bodyPr/>
          <a:lstStyle/>
          <a:p>
            <a:pPr algn="ctr"/>
            <a:r>
              <a:rPr lang="de-DE" b="1" dirty="0"/>
              <a:t>Jahreszeiten</a:t>
            </a:r>
            <a:br>
              <a:rPr lang="de-DE" dirty="0"/>
            </a:br>
            <a:endParaRPr lang="de-DE" dirty="0"/>
          </a:p>
        </p:txBody>
      </p:sp>
      <p:pic>
        <p:nvPicPr>
          <p:cNvPr id="5" name="Inhaltsplatzhalter 4">
            <a:extLst>
              <a:ext uri="{FF2B5EF4-FFF2-40B4-BE49-F238E27FC236}">
                <a16:creationId xmlns:a16="http://schemas.microsoft.com/office/drawing/2014/main" id="{21CB99BF-E560-469E-8655-5C8D6C050D1C}"/>
              </a:ext>
            </a:extLst>
          </p:cNvPr>
          <p:cNvPicPr>
            <a:picLocks noGrp="1"/>
          </p:cNvPicPr>
          <p:nvPr>
            <p:ph sz="half" idx="1"/>
          </p:nvPr>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1475251" y="2026350"/>
            <a:ext cx="1925215" cy="2025289"/>
          </a:xfrm>
          <a:prstGeom prst="rect">
            <a:avLst/>
          </a:prstGeom>
        </p:spPr>
      </p:pic>
      <p:pic>
        <p:nvPicPr>
          <p:cNvPr id="6" name="Inhaltsplatzhalter 5">
            <a:extLst>
              <a:ext uri="{FF2B5EF4-FFF2-40B4-BE49-F238E27FC236}">
                <a16:creationId xmlns:a16="http://schemas.microsoft.com/office/drawing/2014/main" id="{6521C062-1D79-4C03-A867-5A0231DCD3A1}"/>
              </a:ext>
            </a:extLst>
          </p:cNvPr>
          <p:cNvPicPr>
            <a:picLocks noGrp="1"/>
          </p:cNvPicPr>
          <p:nvPr>
            <p:ph sz="half" idx="2"/>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719972" y="2097248"/>
            <a:ext cx="2163969" cy="1908910"/>
          </a:xfrm>
          <a:prstGeom prst="rect">
            <a:avLst/>
          </a:prstGeom>
        </p:spPr>
      </p:pic>
      <p:sp>
        <p:nvSpPr>
          <p:cNvPr id="7" name="Rechteck 6">
            <a:extLst>
              <a:ext uri="{FF2B5EF4-FFF2-40B4-BE49-F238E27FC236}">
                <a16:creationId xmlns:a16="http://schemas.microsoft.com/office/drawing/2014/main" id="{57C54B28-CFFD-4250-BF49-B739C9DDF966}"/>
              </a:ext>
            </a:extLst>
          </p:cNvPr>
          <p:cNvSpPr/>
          <p:nvPr/>
        </p:nvSpPr>
        <p:spPr>
          <a:xfrm>
            <a:off x="3426500" y="2790363"/>
            <a:ext cx="1925216" cy="1277273"/>
          </a:xfrm>
          <a:prstGeom prst="rect">
            <a:avLst/>
          </a:prstGeom>
        </p:spPr>
        <p:txBody>
          <a:bodyPr wrap="square">
            <a:spAutoFit/>
          </a:bodyPr>
          <a:lstStyle/>
          <a:p>
            <a:pPr>
              <a:spcAft>
                <a:spcPts val="0"/>
              </a:spcAft>
            </a:pPr>
            <a:r>
              <a:rPr lang="de-DE" sz="1100" b="1" dirty="0">
                <a:latin typeface="Calibri" panose="020F0502020204030204" pitchFamily="34" charset="0"/>
                <a:ea typeface="Calibri" panose="020F0502020204030204" pitchFamily="34" charset="0"/>
                <a:cs typeface="Times New Roman" panose="02020603050405020304" pitchFamily="18" charset="0"/>
              </a:rPr>
              <a:t>07. Winter 1		2012						</a:t>
            </a:r>
            <a:endParaRPr lang="de-DE" sz="11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Grüße: 32 x 32		</a:t>
            </a:r>
          </a:p>
          <a:p>
            <a:pPr>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Maltechnik: Collage</a:t>
            </a:r>
          </a:p>
          <a:p>
            <a:pPr>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Preis:</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hteck 7">
            <a:extLst>
              <a:ext uri="{FF2B5EF4-FFF2-40B4-BE49-F238E27FC236}">
                <a16:creationId xmlns:a16="http://schemas.microsoft.com/office/drawing/2014/main" id="{77A618D5-57EB-4E51-BE89-090BFE405520}"/>
              </a:ext>
            </a:extLst>
          </p:cNvPr>
          <p:cNvSpPr/>
          <p:nvPr/>
        </p:nvSpPr>
        <p:spPr>
          <a:xfrm>
            <a:off x="8936009" y="2728885"/>
            <a:ext cx="2118843" cy="1277273"/>
          </a:xfrm>
          <a:prstGeom prst="rect">
            <a:avLst/>
          </a:prstGeom>
        </p:spPr>
        <p:txBody>
          <a:bodyPr wrap="square">
            <a:spAutoFit/>
          </a:bodyPr>
          <a:lstStyle/>
          <a:p>
            <a:pPr>
              <a:spcAft>
                <a:spcPts val="0"/>
              </a:spcAft>
            </a:pPr>
            <a:r>
              <a:rPr lang="de-DE" sz="1100" b="1" dirty="0">
                <a:latin typeface="Calibri" panose="020F0502020204030204" pitchFamily="34" charset="0"/>
                <a:ea typeface="Calibri" panose="020F0502020204030204" pitchFamily="34" charset="0"/>
                <a:cs typeface="Times New Roman" panose="02020603050405020304" pitchFamily="18" charset="0"/>
              </a:rPr>
              <a:t>08. Winter 2		2010								</a:t>
            </a:r>
            <a:endParaRPr lang="de-DE" sz="11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Größe: 33 x 43</a:t>
            </a:r>
          </a:p>
          <a:p>
            <a:pPr>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Maltechnik: Collage - Acryl</a:t>
            </a:r>
          </a:p>
          <a:p>
            <a:pPr>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Preis: </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08721739"/>
      </p:ext>
    </p:extLst>
  </p:cSld>
  <p:clrMapOvr>
    <a:masterClrMapping/>
  </p:clrMapOvr>
</p:sld>
</file>

<file path=ppt/theme/theme1.xml><?xml version="1.0" encoding="utf-8"?>
<a:theme xmlns:a="http://schemas.openxmlformats.org/drawingml/2006/main" name="Katalog">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TM10001114[[fn=Katalog]]</Template>
  <TotalTime>0</TotalTime>
  <Words>1098</Words>
  <Application>Microsoft Office PowerPoint</Application>
  <PresentationFormat>Breitbild</PresentationFormat>
  <Paragraphs>232</Paragraphs>
  <Slides>26</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26</vt:i4>
      </vt:variant>
    </vt:vector>
  </HeadingPairs>
  <TitlesOfParts>
    <vt:vector size="30" baseType="lpstr">
      <vt:lpstr>Arial</vt:lpstr>
      <vt:lpstr>Calibri</vt:lpstr>
      <vt:lpstr>Gill Sans MT</vt:lpstr>
      <vt:lpstr>Katalog</vt:lpstr>
      <vt:lpstr>Benefiz </vt:lpstr>
      <vt:lpstr>Mit Kunst Kindern Helfen</vt:lpstr>
      <vt:lpstr>Eine Sache die Verbindet</vt:lpstr>
      <vt:lpstr>Eine Sache die Verbindet</vt:lpstr>
      <vt:lpstr>Kunst für Alle</vt:lpstr>
      <vt:lpstr>Jahreszeiten </vt:lpstr>
      <vt:lpstr>Jahreszeiten </vt:lpstr>
      <vt:lpstr>Jahreszeiten </vt:lpstr>
      <vt:lpstr>Jahreszeiten </vt:lpstr>
      <vt:lpstr>Fundstücke „maritim“ </vt:lpstr>
      <vt:lpstr>Fundstücke „maritim“ </vt:lpstr>
      <vt:lpstr>Fundstücke „maritim“ </vt:lpstr>
      <vt:lpstr>maritim</vt:lpstr>
      <vt:lpstr>maritim</vt:lpstr>
      <vt:lpstr>maritim</vt:lpstr>
      <vt:lpstr>MARITIM</vt:lpstr>
      <vt:lpstr>Maritim</vt:lpstr>
      <vt:lpstr>Pflanzliches</vt:lpstr>
      <vt:lpstr>Pflanzliches</vt:lpstr>
      <vt:lpstr>Pflanzliches</vt:lpstr>
      <vt:lpstr>Pflanzliches</vt:lpstr>
      <vt:lpstr>Pflanzliches</vt:lpstr>
      <vt:lpstr>Pflanzliches</vt:lpstr>
      <vt:lpstr>Pflanzliches</vt:lpstr>
      <vt:lpstr>Spuren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Eine Sache die Verbindet</dc:title>
  <dc:creator>Martin Sigrüner</dc:creator>
  <cp:lastModifiedBy>Martin Sigrüner</cp:lastModifiedBy>
  <cp:revision>41</cp:revision>
  <dcterms:created xsi:type="dcterms:W3CDTF">2020-01-18T13:47:33Z</dcterms:created>
  <dcterms:modified xsi:type="dcterms:W3CDTF">2020-01-18T22:24:35Z</dcterms:modified>
</cp:coreProperties>
</file>